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f"/>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91" r:id="rId3"/>
    <p:sldId id="286" r:id="rId4"/>
    <p:sldId id="344" r:id="rId5"/>
    <p:sldId id="323" r:id="rId6"/>
    <p:sldId id="324" r:id="rId7"/>
    <p:sldId id="325" r:id="rId8"/>
    <p:sldId id="346" r:id="rId9"/>
    <p:sldId id="327" r:id="rId10"/>
    <p:sldId id="328" r:id="rId11"/>
    <p:sldId id="330" r:id="rId12"/>
    <p:sldId id="331" r:id="rId13"/>
    <p:sldId id="332" r:id="rId14"/>
    <p:sldId id="333" r:id="rId15"/>
    <p:sldId id="334" r:id="rId16"/>
    <p:sldId id="339" r:id="rId17"/>
    <p:sldId id="342" r:id="rId18"/>
    <p:sldId id="343" r:id="rId19"/>
    <p:sldId id="345" r:id="rId20"/>
    <p:sldId id="284" r:id="rId21"/>
    <p:sldId id="282" r:id="rId22"/>
    <p:sldId id="321" r:id="rId23"/>
    <p:sldId id="322" r:id="rId24"/>
    <p:sldId id="285" r:id="rId25"/>
    <p:sldId id="289" r:id="rId26"/>
    <p:sldId id="257" r:id="rId27"/>
    <p:sldId id="271" r:id="rId28"/>
    <p:sldId id="27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46" autoAdjust="0"/>
    <p:restoredTop sz="94660"/>
  </p:normalViewPr>
  <p:slideViewPr>
    <p:cSldViewPr snapToGrid="0">
      <p:cViewPr varScale="1">
        <p:scale>
          <a:sx n="70" d="100"/>
          <a:sy n="70" d="100"/>
        </p:scale>
        <p:origin x="582"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E"/>
          </a:p>
        </p:txBody>
      </p:sp>
      <p:sp>
        <p:nvSpPr>
          <p:cNvPr id="4" name="Date Placeholder 3"/>
          <p:cNvSpPr>
            <a:spLocks noGrp="1"/>
          </p:cNvSpPr>
          <p:nvPr>
            <p:ph type="dt" sz="half" idx="10"/>
          </p:nvPr>
        </p:nvSpPr>
        <p:spPr/>
        <p:txBody>
          <a:bodyPr/>
          <a:lstStyle/>
          <a:p>
            <a:fld id="{8BA66A70-C303-455A-9F14-29B115AD3F34}" type="datetimeFigureOut">
              <a:rPr lang="en-IE" smtClean="0"/>
              <a:t>29/04/2022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ADDCC5D0-6788-4452-8A17-700D48C5C816}" type="slidenum">
              <a:rPr lang="en-IE" smtClean="0"/>
              <a:t>‹#›</a:t>
            </a:fld>
            <a:endParaRPr lang="en-IE"/>
          </a:p>
        </p:txBody>
      </p:sp>
    </p:spTree>
    <p:extLst>
      <p:ext uri="{BB962C8B-B14F-4D97-AF65-F5344CB8AC3E}">
        <p14:creationId xmlns:p14="http://schemas.microsoft.com/office/powerpoint/2010/main" val="4437064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8BA66A70-C303-455A-9F14-29B115AD3F34}" type="datetimeFigureOut">
              <a:rPr lang="en-IE" smtClean="0"/>
              <a:t>29/04/2022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ADDCC5D0-6788-4452-8A17-700D48C5C816}" type="slidenum">
              <a:rPr lang="en-IE" smtClean="0"/>
              <a:t>‹#›</a:t>
            </a:fld>
            <a:endParaRPr lang="en-IE"/>
          </a:p>
        </p:txBody>
      </p:sp>
    </p:spTree>
    <p:extLst>
      <p:ext uri="{BB962C8B-B14F-4D97-AF65-F5344CB8AC3E}">
        <p14:creationId xmlns:p14="http://schemas.microsoft.com/office/powerpoint/2010/main" val="7777681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8BA66A70-C303-455A-9F14-29B115AD3F34}" type="datetimeFigureOut">
              <a:rPr lang="en-IE" smtClean="0"/>
              <a:t>29/04/2022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ADDCC5D0-6788-4452-8A17-700D48C5C816}" type="slidenum">
              <a:rPr lang="en-IE" smtClean="0"/>
              <a:t>‹#›</a:t>
            </a:fld>
            <a:endParaRPr lang="en-IE"/>
          </a:p>
        </p:txBody>
      </p:sp>
    </p:spTree>
    <p:extLst>
      <p:ext uri="{BB962C8B-B14F-4D97-AF65-F5344CB8AC3E}">
        <p14:creationId xmlns:p14="http://schemas.microsoft.com/office/powerpoint/2010/main" val="214432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8BA66A70-C303-455A-9F14-29B115AD3F34}" type="datetimeFigureOut">
              <a:rPr lang="en-IE" smtClean="0"/>
              <a:t>29/04/2022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ADDCC5D0-6788-4452-8A17-700D48C5C816}" type="slidenum">
              <a:rPr lang="en-IE" smtClean="0"/>
              <a:t>‹#›</a:t>
            </a:fld>
            <a:endParaRPr lang="en-IE"/>
          </a:p>
        </p:txBody>
      </p:sp>
    </p:spTree>
    <p:extLst>
      <p:ext uri="{BB962C8B-B14F-4D97-AF65-F5344CB8AC3E}">
        <p14:creationId xmlns:p14="http://schemas.microsoft.com/office/powerpoint/2010/main" val="17279875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BA66A70-C303-455A-9F14-29B115AD3F34}" type="datetimeFigureOut">
              <a:rPr lang="en-IE" smtClean="0"/>
              <a:t>29/04/2022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ADDCC5D0-6788-4452-8A17-700D48C5C816}" type="slidenum">
              <a:rPr lang="en-IE" smtClean="0"/>
              <a:t>‹#›</a:t>
            </a:fld>
            <a:endParaRPr lang="en-IE"/>
          </a:p>
        </p:txBody>
      </p:sp>
    </p:spTree>
    <p:extLst>
      <p:ext uri="{BB962C8B-B14F-4D97-AF65-F5344CB8AC3E}">
        <p14:creationId xmlns:p14="http://schemas.microsoft.com/office/powerpoint/2010/main" val="23971863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Date Placeholder 4"/>
          <p:cNvSpPr>
            <a:spLocks noGrp="1"/>
          </p:cNvSpPr>
          <p:nvPr>
            <p:ph type="dt" sz="half" idx="10"/>
          </p:nvPr>
        </p:nvSpPr>
        <p:spPr/>
        <p:txBody>
          <a:bodyPr/>
          <a:lstStyle/>
          <a:p>
            <a:fld id="{8BA66A70-C303-455A-9F14-29B115AD3F34}" type="datetimeFigureOut">
              <a:rPr lang="en-IE" smtClean="0"/>
              <a:t>29/04/2022</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ADDCC5D0-6788-4452-8A17-700D48C5C816}" type="slidenum">
              <a:rPr lang="en-IE" smtClean="0"/>
              <a:t>‹#›</a:t>
            </a:fld>
            <a:endParaRPr lang="en-IE"/>
          </a:p>
        </p:txBody>
      </p:sp>
    </p:spTree>
    <p:extLst>
      <p:ext uri="{BB962C8B-B14F-4D97-AF65-F5344CB8AC3E}">
        <p14:creationId xmlns:p14="http://schemas.microsoft.com/office/powerpoint/2010/main" val="6229195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Date Placeholder 6"/>
          <p:cNvSpPr>
            <a:spLocks noGrp="1"/>
          </p:cNvSpPr>
          <p:nvPr>
            <p:ph type="dt" sz="half" idx="10"/>
          </p:nvPr>
        </p:nvSpPr>
        <p:spPr/>
        <p:txBody>
          <a:bodyPr/>
          <a:lstStyle/>
          <a:p>
            <a:fld id="{8BA66A70-C303-455A-9F14-29B115AD3F34}" type="datetimeFigureOut">
              <a:rPr lang="en-IE" smtClean="0"/>
              <a:t>29/04/2022</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ADDCC5D0-6788-4452-8A17-700D48C5C816}" type="slidenum">
              <a:rPr lang="en-IE" smtClean="0"/>
              <a:t>‹#›</a:t>
            </a:fld>
            <a:endParaRPr lang="en-IE"/>
          </a:p>
        </p:txBody>
      </p:sp>
    </p:spTree>
    <p:extLst>
      <p:ext uri="{BB962C8B-B14F-4D97-AF65-F5344CB8AC3E}">
        <p14:creationId xmlns:p14="http://schemas.microsoft.com/office/powerpoint/2010/main" val="17749992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p>
            <a:fld id="{8BA66A70-C303-455A-9F14-29B115AD3F34}" type="datetimeFigureOut">
              <a:rPr lang="en-IE" smtClean="0"/>
              <a:t>29/04/2022</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ADDCC5D0-6788-4452-8A17-700D48C5C816}" type="slidenum">
              <a:rPr lang="en-IE" smtClean="0"/>
              <a:t>‹#›</a:t>
            </a:fld>
            <a:endParaRPr lang="en-IE"/>
          </a:p>
        </p:txBody>
      </p:sp>
    </p:spTree>
    <p:extLst>
      <p:ext uri="{BB962C8B-B14F-4D97-AF65-F5344CB8AC3E}">
        <p14:creationId xmlns:p14="http://schemas.microsoft.com/office/powerpoint/2010/main" val="25632462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A66A70-C303-455A-9F14-29B115AD3F34}" type="datetimeFigureOut">
              <a:rPr lang="en-IE" smtClean="0"/>
              <a:t>29/04/2022</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ADDCC5D0-6788-4452-8A17-700D48C5C816}" type="slidenum">
              <a:rPr lang="en-IE" smtClean="0"/>
              <a:t>‹#›</a:t>
            </a:fld>
            <a:endParaRPr lang="en-IE"/>
          </a:p>
        </p:txBody>
      </p:sp>
    </p:spTree>
    <p:extLst>
      <p:ext uri="{BB962C8B-B14F-4D97-AF65-F5344CB8AC3E}">
        <p14:creationId xmlns:p14="http://schemas.microsoft.com/office/powerpoint/2010/main" val="28082369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BA66A70-C303-455A-9F14-29B115AD3F34}" type="datetimeFigureOut">
              <a:rPr lang="en-IE" smtClean="0"/>
              <a:t>29/04/2022</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ADDCC5D0-6788-4452-8A17-700D48C5C816}" type="slidenum">
              <a:rPr lang="en-IE" smtClean="0"/>
              <a:t>‹#›</a:t>
            </a:fld>
            <a:endParaRPr lang="en-IE"/>
          </a:p>
        </p:txBody>
      </p:sp>
    </p:spTree>
    <p:extLst>
      <p:ext uri="{BB962C8B-B14F-4D97-AF65-F5344CB8AC3E}">
        <p14:creationId xmlns:p14="http://schemas.microsoft.com/office/powerpoint/2010/main" val="21031749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BA66A70-C303-455A-9F14-29B115AD3F34}" type="datetimeFigureOut">
              <a:rPr lang="en-IE" smtClean="0"/>
              <a:t>29/04/2022</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ADDCC5D0-6788-4452-8A17-700D48C5C816}" type="slidenum">
              <a:rPr lang="en-IE" smtClean="0"/>
              <a:t>‹#›</a:t>
            </a:fld>
            <a:endParaRPr lang="en-IE"/>
          </a:p>
        </p:txBody>
      </p:sp>
    </p:spTree>
    <p:extLst>
      <p:ext uri="{BB962C8B-B14F-4D97-AF65-F5344CB8AC3E}">
        <p14:creationId xmlns:p14="http://schemas.microsoft.com/office/powerpoint/2010/main" val="6220437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A66A70-C303-455A-9F14-29B115AD3F34}" type="datetimeFigureOut">
              <a:rPr lang="en-IE" smtClean="0"/>
              <a:t>29/04/2022</a:t>
            </a:fld>
            <a:endParaRPr lang="en-I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DCC5D0-6788-4452-8A17-700D48C5C816}" type="slidenum">
              <a:rPr lang="en-IE" smtClean="0"/>
              <a:t>‹#›</a:t>
            </a:fld>
            <a:endParaRPr lang="en-IE"/>
          </a:p>
        </p:txBody>
      </p:sp>
    </p:spTree>
    <p:extLst>
      <p:ext uri="{BB962C8B-B14F-4D97-AF65-F5344CB8AC3E}">
        <p14:creationId xmlns:p14="http://schemas.microsoft.com/office/powerpoint/2010/main" val="3479944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emf"/><Relationship Id="rId1" Type="http://schemas.openxmlformats.org/officeDocument/2006/relationships/slideLayout" Target="../slideLayouts/slideLayout1.xml"/><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10" Type="http://schemas.openxmlformats.org/officeDocument/2006/relationships/image" Target="../media/image34.jpeg"/><Relationship Id="rId4" Type="http://schemas.openxmlformats.org/officeDocument/2006/relationships/image" Target="../media/image28.jpeg"/><Relationship Id="rId9" Type="http://schemas.openxmlformats.org/officeDocument/2006/relationships/image" Target="../media/image33.JP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0.tiff"/><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jp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1.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3137" y="146304"/>
            <a:ext cx="11758864" cy="2154646"/>
          </a:xfrm>
        </p:spPr>
        <p:txBody>
          <a:bodyPr/>
          <a:lstStyle/>
          <a:p>
            <a:pPr algn="l"/>
            <a:r>
              <a:rPr lang="en-IE" dirty="0" smtClean="0"/>
              <a:t>Unlocking The Archive</a:t>
            </a:r>
            <a:br>
              <a:rPr lang="en-IE" dirty="0" smtClean="0"/>
            </a:br>
            <a:endParaRPr lang="en-IE" dirty="0"/>
          </a:p>
        </p:txBody>
      </p:sp>
      <p:sp>
        <p:nvSpPr>
          <p:cNvPr id="3" name="Subtitle 2"/>
          <p:cNvSpPr>
            <a:spLocks noGrp="1"/>
          </p:cNvSpPr>
          <p:nvPr>
            <p:ph type="subTitle" idx="1"/>
          </p:nvPr>
        </p:nvSpPr>
        <p:spPr>
          <a:xfrm>
            <a:off x="263320" y="2648442"/>
            <a:ext cx="11758864" cy="1312912"/>
          </a:xfrm>
        </p:spPr>
        <p:txBody>
          <a:bodyPr>
            <a:normAutofit/>
          </a:bodyPr>
          <a:lstStyle/>
          <a:p>
            <a:r>
              <a:rPr lang="en-IE" sz="4400" dirty="0" smtClean="0"/>
              <a:t>A History of the archive ??</a:t>
            </a:r>
            <a:endParaRPr lang="en-IE" sz="4400" i="1" dirty="0"/>
          </a:p>
        </p:txBody>
      </p:sp>
      <p:pic>
        <p:nvPicPr>
          <p:cNvPr id="4" name="Picture 3" descr="logo.png"/>
          <p:cNvPicPr>
            <a:picLocks noChangeAspect="1"/>
          </p:cNvPicPr>
          <p:nvPr/>
        </p:nvPicPr>
        <p:blipFill rotWithShape="1">
          <a:blip r:embed="rId2">
            <a:extLst>
              <a:ext uri="{28A0092B-C50C-407E-A947-70E740481C1C}">
                <a14:useLocalDpi xmlns:a14="http://schemas.microsoft.com/office/drawing/2010/main" val="0"/>
              </a:ext>
            </a:extLst>
          </a:blip>
          <a:srcRect l="13945" r="13323" b="40575"/>
          <a:stretch/>
        </p:blipFill>
        <p:spPr>
          <a:xfrm>
            <a:off x="9372600" y="1773887"/>
            <a:ext cx="2416956" cy="2084122"/>
          </a:xfrm>
          <a:prstGeom prst="rect">
            <a:avLst/>
          </a:prstGeom>
        </p:spPr>
      </p:pic>
      <p:pic>
        <p:nvPicPr>
          <p:cNvPr id="5" name="Picture 4" descr="gmit logo.jpeg"/>
          <p:cNvPicPr>
            <a:picLocks noChangeAspect="1"/>
          </p:cNvPicPr>
          <p:nvPr/>
        </p:nvPicPr>
        <p:blipFill rotWithShape="1">
          <a:blip r:embed="rId3" cstate="print">
            <a:extLst>
              <a:ext uri="{28A0092B-C50C-407E-A947-70E740481C1C}">
                <a14:useLocalDpi xmlns:a14="http://schemas.microsoft.com/office/drawing/2010/main" val="0"/>
              </a:ext>
            </a:extLst>
          </a:blip>
          <a:srcRect b="14040"/>
          <a:stretch/>
        </p:blipFill>
        <p:spPr>
          <a:xfrm>
            <a:off x="7978045" y="3858009"/>
            <a:ext cx="3938304" cy="1312156"/>
          </a:xfrm>
          <a:prstGeom prst="rect">
            <a:avLst/>
          </a:prstGeom>
        </p:spPr>
      </p:pic>
      <p:pic>
        <p:nvPicPr>
          <p:cNvPr id="7" name="Picture 6" descr="Screen Shot 2017-06-26 at 2.42.27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33640" y="4191685"/>
            <a:ext cx="2185013" cy="138883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1916" y="432747"/>
            <a:ext cx="3977640" cy="993648"/>
          </a:xfrm>
          <a:prstGeom prst="rect">
            <a:avLst/>
          </a:prstGeom>
        </p:spPr>
      </p:pic>
    </p:spTree>
    <p:extLst>
      <p:ext uri="{BB962C8B-B14F-4D97-AF65-F5344CB8AC3E}">
        <p14:creationId xmlns:p14="http://schemas.microsoft.com/office/powerpoint/2010/main" val="6700148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537" b="17364"/>
          <a:stretch/>
        </p:blipFill>
        <p:spPr>
          <a:xfrm>
            <a:off x="11116844" y="130628"/>
            <a:ext cx="942881" cy="768412"/>
          </a:xfrm>
          <a:prstGeom prst="rect">
            <a:avLst/>
          </a:prstGeom>
        </p:spPr>
      </p:pic>
      <p:pic>
        <p:nvPicPr>
          <p:cNvPr id="8" name="Picture 7"/>
          <p:cNvPicPr>
            <a:picLocks noChangeAspect="1"/>
          </p:cNvPicPr>
          <p:nvPr/>
        </p:nvPicPr>
        <p:blipFill>
          <a:blip r:embed="rId3"/>
          <a:stretch>
            <a:fillRect/>
          </a:stretch>
        </p:blipFill>
        <p:spPr>
          <a:xfrm>
            <a:off x="110302" y="721618"/>
            <a:ext cx="5922010" cy="5199993"/>
          </a:xfrm>
          <a:prstGeom prst="rect">
            <a:avLst/>
          </a:prstGeom>
        </p:spPr>
      </p:pic>
      <p:pic>
        <p:nvPicPr>
          <p:cNvPr id="10" name="Picture 9"/>
          <p:cNvPicPr>
            <a:picLocks noChangeAspect="1"/>
          </p:cNvPicPr>
          <p:nvPr/>
        </p:nvPicPr>
        <p:blipFill>
          <a:blip r:embed="rId4"/>
          <a:stretch>
            <a:fillRect/>
          </a:stretch>
        </p:blipFill>
        <p:spPr>
          <a:xfrm>
            <a:off x="6032312" y="845051"/>
            <a:ext cx="5653778" cy="5076560"/>
          </a:xfrm>
          <a:prstGeom prst="rect">
            <a:avLst/>
          </a:prstGeom>
        </p:spPr>
      </p:pic>
    </p:spTree>
    <p:extLst>
      <p:ext uri="{BB962C8B-B14F-4D97-AF65-F5344CB8AC3E}">
        <p14:creationId xmlns:p14="http://schemas.microsoft.com/office/powerpoint/2010/main" val="19771810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537" b="17364"/>
          <a:stretch/>
        </p:blipFill>
        <p:spPr>
          <a:xfrm>
            <a:off x="11116844" y="130628"/>
            <a:ext cx="942881" cy="768412"/>
          </a:xfrm>
          <a:prstGeom prst="rect">
            <a:avLst/>
          </a:prstGeom>
        </p:spPr>
      </p:pic>
      <p:sp>
        <p:nvSpPr>
          <p:cNvPr id="3" name="TextBox 2"/>
          <p:cNvSpPr txBox="1"/>
          <p:nvPr/>
        </p:nvSpPr>
        <p:spPr>
          <a:xfrm>
            <a:off x="1950720" y="804672"/>
            <a:ext cx="7985760" cy="5016758"/>
          </a:xfrm>
          <a:prstGeom prst="rect">
            <a:avLst/>
          </a:prstGeom>
          <a:noFill/>
        </p:spPr>
        <p:txBody>
          <a:bodyPr wrap="square" rtlCol="0">
            <a:spAutoFit/>
          </a:bodyPr>
          <a:lstStyle/>
          <a:p>
            <a:r>
              <a:rPr lang="en-IE" sz="3200" dirty="0" smtClean="0"/>
              <a:t>Recruitment is strongly linked to growth described as the total number of </a:t>
            </a:r>
            <a:r>
              <a:rPr lang="en-IE" sz="3200" dirty="0" err="1" smtClean="0"/>
              <a:t>circuli</a:t>
            </a:r>
            <a:r>
              <a:rPr lang="en-IE" sz="3200" dirty="0" smtClean="0"/>
              <a:t> but not to inter-</a:t>
            </a:r>
            <a:r>
              <a:rPr lang="en-IE" sz="3200" dirty="0" err="1" smtClean="0"/>
              <a:t>circuli</a:t>
            </a:r>
            <a:r>
              <a:rPr lang="en-IE" sz="3200" dirty="0" smtClean="0"/>
              <a:t> distances.</a:t>
            </a:r>
          </a:p>
          <a:p>
            <a:endParaRPr lang="en-IE" sz="3200" dirty="0"/>
          </a:p>
          <a:p>
            <a:r>
              <a:rPr lang="en-IE" sz="3200" dirty="0" smtClean="0"/>
              <a:t>Highlighted the potential of patterns of </a:t>
            </a:r>
            <a:r>
              <a:rPr lang="en-IE" sz="3200" dirty="0" err="1" smtClean="0"/>
              <a:t>circuli</a:t>
            </a:r>
            <a:r>
              <a:rPr lang="en-IE" sz="3200" dirty="0" smtClean="0"/>
              <a:t> number to be considered as proxies of growth.</a:t>
            </a:r>
          </a:p>
          <a:p>
            <a:endParaRPr lang="en-IE" sz="3200" dirty="0" smtClean="0"/>
          </a:p>
          <a:p>
            <a:r>
              <a:rPr lang="en-IE" sz="3200" dirty="0" smtClean="0"/>
              <a:t>Indicated that hatchery populations might be subject to other mortality events in addition to those experienced by wild fish. </a:t>
            </a:r>
            <a:endParaRPr lang="en-IE" sz="3200" dirty="0"/>
          </a:p>
        </p:txBody>
      </p:sp>
    </p:spTree>
    <p:extLst>
      <p:ext uri="{BB962C8B-B14F-4D97-AF65-F5344CB8AC3E}">
        <p14:creationId xmlns:p14="http://schemas.microsoft.com/office/powerpoint/2010/main" val="35337390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02207" y="401710"/>
            <a:ext cx="4985337" cy="4328786"/>
          </a:xfrm>
          <a:prstGeom prst="rect">
            <a:avLst/>
          </a:prstGeom>
        </p:spPr>
      </p:pic>
      <p:pic>
        <p:nvPicPr>
          <p:cNvPr id="4" name="Picture 3"/>
          <p:cNvPicPr>
            <a:picLocks noChangeAspect="1"/>
          </p:cNvPicPr>
          <p:nvPr/>
        </p:nvPicPr>
        <p:blipFill>
          <a:blip r:embed="rId3"/>
          <a:stretch>
            <a:fillRect/>
          </a:stretch>
        </p:blipFill>
        <p:spPr>
          <a:xfrm>
            <a:off x="5887544" y="1381035"/>
            <a:ext cx="5809651" cy="5390292"/>
          </a:xfrm>
          <a:prstGeom prst="rect">
            <a:avLst/>
          </a:prstGeom>
        </p:spPr>
      </p:pic>
      <p:pic>
        <p:nvPicPr>
          <p:cNvPr id="5" name="Picture 4"/>
          <p:cNvPicPr>
            <a:picLocks noChangeAspect="1"/>
          </p:cNvPicPr>
          <p:nvPr/>
        </p:nvPicPr>
        <p:blipFill>
          <a:blip r:embed="rId4"/>
          <a:stretch>
            <a:fillRect/>
          </a:stretch>
        </p:blipFill>
        <p:spPr>
          <a:xfrm>
            <a:off x="6473952" y="136865"/>
            <a:ext cx="4998720" cy="1085929"/>
          </a:xfrm>
          <a:prstGeom prst="rect">
            <a:avLst/>
          </a:prstGeom>
        </p:spPr>
      </p:pic>
    </p:spTree>
    <p:extLst>
      <p:ext uri="{BB962C8B-B14F-4D97-AF65-F5344CB8AC3E}">
        <p14:creationId xmlns:p14="http://schemas.microsoft.com/office/powerpoint/2010/main" val="25241599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21808" y="216280"/>
            <a:ext cx="6342888" cy="1325563"/>
          </a:xfrm>
        </p:spPr>
        <p:txBody>
          <a:bodyPr/>
          <a:lstStyle/>
          <a:p>
            <a:pPr algn="ctr"/>
            <a:r>
              <a:rPr lang="en-IE" dirty="0" smtClean="0"/>
              <a:t>Additional Rivers</a:t>
            </a:r>
            <a:endParaRPr lang="en-IE" dirty="0"/>
          </a:p>
        </p:txBody>
      </p:sp>
      <p:graphicFrame>
        <p:nvGraphicFramePr>
          <p:cNvPr id="13" name="Table 12"/>
          <p:cNvGraphicFramePr>
            <a:graphicFrameLocks noGrp="1"/>
          </p:cNvGraphicFramePr>
          <p:nvPr>
            <p:extLst/>
          </p:nvPr>
        </p:nvGraphicFramePr>
        <p:xfrm>
          <a:off x="5769864" y="1547494"/>
          <a:ext cx="5814695" cy="3566160"/>
        </p:xfrm>
        <a:graphic>
          <a:graphicData uri="http://schemas.openxmlformats.org/drawingml/2006/table">
            <a:tbl>
              <a:tblPr firstRow="1" firstCol="1" bandRow="1">
                <a:tableStyleId>{EB344D84-9AFB-497E-A393-DC336BA19D2E}</a:tableStyleId>
              </a:tblPr>
              <a:tblGrid>
                <a:gridCol w="640080">
                  <a:extLst>
                    <a:ext uri="{9D8B030D-6E8A-4147-A177-3AD203B41FA5}">
                      <a16:colId xmlns:a16="http://schemas.microsoft.com/office/drawing/2014/main" val="2028849674"/>
                    </a:ext>
                  </a:extLst>
                </a:gridCol>
                <a:gridCol w="1529715">
                  <a:extLst>
                    <a:ext uri="{9D8B030D-6E8A-4147-A177-3AD203B41FA5}">
                      <a16:colId xmlns:a16="http://schemas.microsoft.com/office/drawing/2014/main" val="2287758189"/>
                    </a:ext>
                  </a:extLst>
                </a:gridCol>
                <a:gridCol w="1871853">
                  <a:extLst>
                    <a:ext uri="{9D8B030D-6E8A-4147-A177-3AD203B41FA5}">
                      <a16:colId xmlns:a16="http://schemas.microsoft.com/office/drawing/2014/main" val="3007513606"/>
                    </a:ext>
                  </a:extLst>
                </a:gridCol>
                <a:gridCol w="658368">
                  <a:extLst>
                    <a:ext uri="{9D8B030D-6E8A-4147-A177-3AD203B41FA5}">
                      <a16:colId xmlns:a16="http://schemas.microsoft.com/office/drawing/2014/main" val="2020578050"/>
                    </a:ext>
                  </a:extLst>
                </a:gridCol>
                <a:gridCol w="1114679">
                  <a:extLst>
                    <a:ext uri="{9D8B030D-6E8A-4147-A177-3AD203B41FA5}">
                      <a16:colId xmlns:a16="http://schemas.microsoft.com/office/drawing/2014/main" val="4025521478"/>
                    </a:ext>
                  </a:extLst>
                </a:gridCol>
              </a:tblGrid>
              <a:tr h="387541">
                <a:tc>
                  <a:txBody>
                    <a:bodyPr/>
                    <a:lstStyle/>
                    <a:p>
                      <a:pPr algn="ctr">
                        <a:lnSpc>
                          <a:spcPct val="150000"/>
                        </a:lnSpc>
                        <a:spcBef>
                          <a:spcPts val="600"/>
                        </a:spcBef>
                        <a:spcAft>
                          <a:spcPts val="600"/>
                        </a:spcAft>
                      </a:pPr>
                      <a:r>
                        <a:rPr lang="nb-NO" sz="1200">
                          <a:effectLst/>
                        </a:rPr>
                        <a:t>Country</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50000"/>
                        </a:lnSpc>
                        <a:spcBef>
                          <a:spcPts val="600"/>
                        </a:spcBef>
                        <a:spcAft>
                          <a:spcPts val="600"/>
                        </a:spcAft>
                      </a:pPr>
                      <a:r>
                        <a:rPr lang="nb-NO" sz="1200" dirty="0">
                          <a:effectLst/>
                        </a:rPr>
                        <a:t>River</a:t>
                      </a:r>
                      <a:endParaRPr lang="en-IE"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50000"/>
                        </a:lnSpc>
                        <a:spcBef>
                          <a:spcPts val="600"/>
                        </a:spcBef>
                        <a:spcAft>
                          <a:spcPts val="600"/>
                        </a:spcAft>
                      </a:pPr>
                      <a:r>
                        <a:rPr lang="nb-NO" sz="1200">
                          <a:effectLst/>
                        </a:rPr>
                        <a:t>Period</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50000"/>
                        </a:lnSpc>
                        <a:spcBef>
                          <a:spcPts val="600"/>
                        </a:spcBef>
                        <a:spcAft>
                          <a:spcPts val="600"/>
                        </a:spcAft>
                      </a:pPr>
                      <a:r>
                        <a:rPr lang="en-US" sz="1200" dirty="0" smtClean="0">
                          <a:effectLst/>
                        </a:rPr>
                        <a:t>Years</a:t>
                      </a:r>
                      <a:r>
                        <a:rPr lang="en-US" sz="1200" baseline="0" dirty="0" smtClean="0">
                          <a:effectLst/>
                        </a:rPr>
                        <a:t> (n)</a:t>
                      </a:r>
                      <a:endParaRPr lang="en-IE" sz="1200" dirty="0">
                        <a:effectLst/>
                      </a:endParaRPr>
                    </a:p>
                  </a:txBody>
                  <a:tcPr marL="44450" marR="44450" marT="0" marB="0"/>
                </a:tc>
                <a:tc>
                  <a:txBody>
                    <a:bodyPr/>
                    <a:lstStyle/>
                    <a:p>
                      <a:pPr algn="ctr">
                        <a:lnSpc>
                          <a:spcPct val="150000"/>
                        </a:lnSpc>
                        <a:spcBef>
                          <a:spcPts val="600"/>
                        </a:spcBef>
                        <a:spcAft>
                          <a:spcPts val="600"/>
                        </a:spcAft>
                      </a:pPr>
                      <a:r>
                        <a:rPr lang="en-US" sz="1200" dirty="0">
                          <a:effectLst/>
                        </a:rPr>
                        <a:t>Samples analysed</a:t>
                      </a:r>
                      <a:endParaRPr lang="en-IE"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3641152121"/>
                  </a:ext>
                </a:extLst>
              </a:tr>
              <a:tr h="182880">
                <a:tc>
                  <a:txBody>
                    <a:bodyPr/>
                    <a:lstStyle/>
                    <a:p>
                      <a:pPr algn="just">
                        <a:lnSpc>
                          <a:spcPct val="150000"/>
                        </a:lnSpc>
                        <a:spcBef>
                          <a:spcPts val="600"/>
                        </a:spcBef>
                        <a:spcAft>
                          <a:spcPts val="1000"/>
                        </a:spcAft>
                      </a:pPr>
                      <a:r>
                        <a:rPr lang="en-US" sz="1200">
                          <a:effectLst/>
                        </a:rPr>
                        <a:t>Norway</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just">
                        <a:lnSpc>
                          <a:spcPct val="150000"/>
                        </a:lnSpc>
                        <a:spcBef>
                          <a:spcPts val="600"/>
                        </a:spcBef>
                        <a:spcAft>
                          <a:spcPts val="1000"/>
                        </a:spcAft>
                      </a:pPr>
                      <a:r>
                        <a:rPr lang="en-US" sz="1200">
                          <a:effectLst/>
                        </a:rPr>
                        <a:t>River Repparfjordelva</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tc>
                  <a:txBody>
                    <a:bodyPr/>
                    <a:lstStyle/>
                    <a:p>
                      <a:pPr algn="just">
                        <a:lnSpc>
                          <a:spcPct val="150000"/>
                        </a:lnSpc>
                        <a:spcBef>
                          <a:spcPts val="600"/>
                        </a:spcBef>
                        <a:spcAft>
                          <a:spcPts val="1000"/>
                        </a:spcAft>
                      </a:pPr>
                      <a:r>
                        <a:rPr lang="en-US" sz="1200">
                          <a:effectLst/>
                        </a:rPr>
                        <a:t>1932, 35-38, 40, 42-44, 46-48, 55, 59-2008</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tc>
                  <a:txBody>
                    <a:bodyPr/>
                    <a:lstStyle/>
                    <a:p>
                      <a:pPr algn="just">
                        <a:lnSpc>
                          <a:spcPct val="150000"/>
                        </a:lnSpc>
                        <a:spcBef>
                          <a:spcPts val="600"/>
                        </a:spcBef>
                        <a:spcAft>
                          <a:spcPts val="1000"/>
                        </a:spcAft>
                      </a:pPr>
                      <a:r>
                        <a:rPr lang="en-US" sz="1200">
                          <a:effectLst/>
                        </a:rPr>
                        <a:t>63</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tc>
                  <a:txBody>
                    <a:bodyPr/>
                    <a:lstStyle/>
                    <a:p>
                      <a:pPr algn="just">
                        <a:lnSpc>
                          <a:spcPct val="150000"/>
                        </a:lnSpc>
                        <a:spcBef>
                          <a:spcPts val="600"/>
                        </a:spcBef>
                        <a:spcAft>
                          <a:spcPts val="1000"/>
                        </a:spcAft>
                      </a:pPr>
                      <a:r>
                        <a:rPr lang="en-US" sz="1200">
                          <a:effectLst/>
                        </a:rPr>
                        <a:t>4080</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extLst>
                  <a:ext uri="{0D108BD9-81ED-4DB2-BD59-A6C34878D82A}">
                    <a16:rowId xmlns:a16="http://schemas.microsoft.com/office/drawing/2014/main" val="4113213904"/>
                  </a:ext>
                </a:extLst>
              </a:tr>
              <a:tr h="182880">
                <a:tc rowSpan="2">
                  <a:txBody>
                    <a:bodyPr/>
                    <a:lstStyle/>
                    <a:p>
                      <a:pPr algn="just">
                        <a:lnSpc>
                          <a:spcPct val="150000"/>
                        </a:lnSpc>
                        <a:spcAft>
                          <a:spcPts val="1000"/>
                        </a:spcAft>
                      </a:pPr>
                      <a:r>
                        <a:rPr lang="en-US" sz="1200" dirty="0">
                          <a:effectLst/>
                        </a:rPr>
                        <a:t>Finland</a:t>
                      </a:r>
                      <a:endParaRPr lang="en-IE" sz="1200" dirty="0">
                        <a:effectLst/>
                      </a:endParaRPr>
                    </a:p>
                    <a:p>
                      <a:pPr algn="just">
                        <a:lnSpc>
                          <a:spcPct val="150000"/>
                        </a:lnSpc>
                        <a:spcAft>
                          <a:spcPts val="1000"/>
                        </a:spcAft>
                      </a:pPr>
                      <a:r>
                        <a:rPr lang="en-US" sz="1200" dirty="0">
                          <a:effectLst/>
                        </a:rPr>
                        <a:t> </a:t>
                      </a:r>
                      <a:endParaRPr lang="en-IE"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l">
                        <a:lnSpc>
                          <a:spcPct val="150000"/>
                        </a:lnSpc>
                        <a:spcAft>
                          <a:spcPts val="1000"/>
                        </a:spcAft>
                      </a:pPr>
                      <a:r>
                        <a:rPr lang="en-US" sz="1200" dirty="0">
                          <a:effectLst/>
                        </a:rPr>
                        <a:t>River </a:t>
                      </a:r>
                      <a:r>
                        <a:rPr lang="en-US" sz="1200" dirty="0" err="1" smtClean="0">
                          <a:effectLst/>
                        </a:rPr>
                        <a:t>Teno</a:t>
                      </a:r>
                      <a:r>
                        <a:rPr lang="en-US" sz="1200" dirty="0" smtClean="0">
                          <a:effectLst/>
                        </a:rPr>
                        <a:t>/</a:t>
                      </a:r>
                      <a:r>
                        <a:rPr lang="en-US" sz="1200" dirty="0" err="1" smtClean="0">
                          <a:effectLst/>
                        </a:rPr>
                        <a:t>Tana</a:t>
                      </a:r>
                      <a:r>
                        <a:rPr lang="en-US" sz="1200" baseline="0" dirty="0" smtClean="0">
                          <a:effectLst/>
                        </a:rPr>
                        <a:t> (dataset 1)</a:t>
                      </a:r>
                      <a:endParaRPr lang="en-IE"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tc>
                  <a:txBody>
                    <a:bodyPr/>
                    <a:lstStyle/>
                    <a:p>
                      <a:pPr algn="just">
                        <a:lnSpc>
                          <a:spcPct val="150000"/>
                        </a:lnSpc>
                        <a:spcAft>
                          <a:spcPts val="1000"/>
                        </a:spcAft>
                      </a:pPr>
                      <a:r>
                        <a:rPr lang="en-US" sz="1200">
                          <a:effectLst/>
                        </a:rPr>
                        <a:t>1939, 72-2005</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tc>
                  <a:txBody>
                    <a:bodyPr/>
                    <a:lstStyle/>
                    <a:p>
                      <a:pPr algn="just">
                        <a:lnSpc>
                          <a:spcPct val="150000"/>
                        </a:lnSpc>
                        <a:spcAft>
                          <a:spcPts val="1000"/>
                        </a:spcAft>
                      </a:pPr>
                      <a:r>
                        <a:rPr lang="en-US" sz="1200">
                          <a:effectLst/>
                        </a:rPr>
                        <a:t>35</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tc>
                  <a:txBody>
                    <a:bodyPr/>
                    <a:lstStyle/>
                    <a:p>
                      <a:pPr algn="just">
                        <a:lnSpc>
                          <a:spcPct val="150000"/>
                        </a:lnSpc>
                        <a:spcAft>
                          <a:spcPts val="1000"/>
                        </a:spcAft>
                      </a:pPr>
                      <a:r>
                        <a:rPr lang="en-US" sz="1200">
                          <a:effectLst/>
                        </a:rPr>
                        <a:t>11565</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extLst>
                  <a:ext uri="{0D108BD9-81ED-4DB2-BD59-A6C34878D82A}">
                    <a16:rowId xmlns:a16="http://schemas.microsoft.com/office/drawing/2014/main" val="4110933533"/>
                  </a:ext>
                </a:extLst>
              </a:tr>
              <a:tr h="182880">
                <a:tc vMerge="1">
                  <a:txBody>
                    <a:bodyPr/>
                    <a:lstStyle/>
                    <a:p>
                      <a:pPr algn="just">
                        <a:lnSpc>
                          <a:spcPct val="150000"/>
                        </a:lnSpc>
                        <a:spcAft>
                          <a:spcPts val="1000"/>
                        </a:spcAft>
                      </a:pPr>
                      <a:endParaRPr lang="en-IE"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tc>
                  <a:txBody>
                    <a:bodyPr/>
                    <a:lstStyle/>
                    <a:p>
                      <a:pPr algn="l">
                        <a:lnSpc>
                          <a:spcPct val="150000"/>
                        </a:lnSpc>
                        <a:spcAft>
                          <a:spcPts val="1000"/>
                        </a:spcAft>
                      </a:pPr>
                      <a:r>
                        <a:rPr lang="en-US" sz="1200" dirty="0">
                          <a:effectLst/>
                        </a:rPr>
                        <a:t>River </a:t>
                      </a:r>
                      <a:r>
                        <a:rPr lang="en-US" sz="1200" dirty="0" err="1" smtClean="0">
                          <a:effectLst/>
                        </a:rPr>
                        <a:t>Teno</a:t>
                      </a:r>
                      <a:r>
                        <a:rPr lang="en-US" sz="1200" dirty="0" smtClean="0">
                          <a:effectLst/>
                        </a:rPr>
                        <a:t>/</a:t>
                      </a:r>
                      <a:r>
                        <a:rPr lang="en-US" sz="1200" dirty="0" err="1" smtClean="0">
                          <a:effectLst/>
                        </a:rPr>
                        <a:t>Tana</a:t>
                      </a:r>
                      <a:r>
                        <a:rPr lang="en-US" sz="1200" baseline="0" dirty="0" smtClean="0">
                          <a:effectLst/>
                        </a:rPr>
                        <a:t> (dataset 2)</a:t>
                      </a:r>
                      <a:endParaRPr lang="en-IE"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tc>
                  <a:txBody>
                    <a:bodyPr/>
                    <a:lstStyle/>
                    <a:p>
                      <a:pPr algn="just">
                        <a:lnSpc>
                          <a:spcPct val="150000"/>
                        </a:lnSpc>
                        <a:spcAft>
                          <a:spcPts val="1000"/>
                        </a:spcAft>
                      </a:pPr>
                      <a:r>
                        <a:rPr lang="en-US" sz="1200">
                          <a:effectLst/>
                        </a:rPr>
                        <a:t>1976-78, 81, 86-88, 91, 96-98, 01, 06-08</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tc>
                  <a:txBody>
                    <a:bodyPr/>
                    <a:lstStyle/>
                    <a:p>
                      <a:pPr algn="just">
                        <a:lnSpc>
                          <a:spcPct val="150000"/>
                        </a:lnSpc>
                        <a:spcAft>
                          <a:spcPts val="1000"/>
                        </a:spcAft>
                      </a:pPr>
                      <a:r>
                        <a:rPr lang="en-US" sz="1200">
                          <a:effectLst/>
                        </a:rPr>
                        <a:t>15</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tc>
                  <a:txBody>
                    <a:bodyPr/>
                    <a:lstStyle/>
                    <a:p>
                      <a:pPr algn="just">
                        <a:lnSpc>
                          <a:spcPct val="150000"/>
                        </a:lnSpc>
                        <a:spcAft>
                          <a:spcPts val="1000"/>
                        </a:spcAft>
                      </a:pPr>
                      <a:r>
                        <a:rPr lang="en-US" sz="1200">
                          <a:effectLst/>
                        </a:rPr>
                        <a:t>1415</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extLst>
                  <a:ext uri="{0D108BD9-81ED-4DB2-BD59-A6C34878D82A}">
                    <a16:rowId xmlns:a16="http://schemas.microsoft.com/office/drawing/2014/main" val="3346157494"/>
                  </a:ext>
                </a:extLst>
              </a:tr>
              <a:tr h="182880">
                <a:tc rowSpan="2">
                  <a:txBody>
                    <a:bodyPr/>
                    <a:lstStyle/>
                    <a:p>
                      <a:pPr algn="just">
                        <a:lnSpc>
                          <a:spcPct val="150000"/>
                        </a:lnSpc>
                        <a:spcAft>
                          <a:spcPts val="1000"/>
                        </a:spcAft>
                      </a:pPr>
                      <a:r>
                        <a:rPr lang="en-US" sz="1200" dirty="0">
                          <a:effectLst/>
                        </a:rPr>
                        <a:t>Iceland</a:t>
                      </a:r>
                      <a:endParaRPr lang="en-IE"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just">
                        <a:lnSpc>
                          <a:spcPct val="150000"/>
                        </a:lnSpc>
                        <a:spcAft>
                          <a:spcPts val="1000"/>
                        </a:spcAft>
                      </a:pPr>
                      <a:r>
                        <a:rPr lang="en-US" sz="1200">
                          <a:effectLst/>
                        </a:rPr>
                        <a:t>River Nordurá</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tc>
                  <a:txBody>
                    <a:bodyPr/>
                    <a:lstStyle/>
                    <a:p>
                      <a:pPr algn="just">
                        <a:lnSpc>
                          <a:spcPct val="150000"/>
                        </a:lnSpc>
                        <a:spcAft>
                          <a:spcPts val="1000"/>
                        </a:spcAft>
                      </a:pPr>
                      <a:r>
                        <a:rPr lang="en-US" sz="1200">
                          <a:effectLst/>
                        </a:rPr>
                        <a:t>1988-2008</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tc>
                  <a:txBody>
                    <a:bodyPr/>
                    <a:lstStyle/>
                    <a:p>
                      <a:pPr algn="just">
                        <a:lnSpc>
                          <a:spcPct val="150000"/>
                        </a:lnSpc>
                        <a:spcAft>
                          <a:spcPts val="1000"/>
                        </a:spcAft>
                      </a:pPr>
                      <a:r>
                        <a:rPr lang="en-US" sz="1200">
                          <a:effectLst/>
                        </a:rPr>
                        <a:t>21</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tc>
                  <a:txBody>
                    <a:bodyPr/>
                    <a:lstStyle/>
                    <a:p>
                      <a:pPr algn="just">
                        <a:lnSpc>
                          <a:spcPct val="150000"/>
                        </a:lnSpc>
                        <a:spcAft>
                          <a:spcPts val="1000"/>
                        </a:spcAft>
                      </a:pPr>
                      <a:r>
                        <a:rPr lang="en-US" sz="1200">
                          <a:effectLst/>
                        </a:rPr>
                        <a:t>1956</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extLst>
                  <a:ext uri="{0D108BD9-81ED-4DB2-BD59-A6C34878D82A}">
                    <a16:rowId xmlns:a16="http://schemas.microsoft.com/office/drawing/2014/main" val="541684974"/>
                  </a:ext>
                </a:extLst>
              </a:tr>
              <a:tr h="182880">
                <a:tc vMerge="1">
                  <a:txBody>
                    <a:bodyPr/>
                    <a:lstStyle/>
                    <a:p>
                      <a:endParaRPr lang="en-IE" sz="1000" dirty="0">
                        <a:effectLst/>
                        <a:latin typeface="Calibri" panose="020F0502020204030204" pitchFamily="34" charset="0"/>
                        <a:cs typeface="Times New Roman" panose="02020603050405020304" pitchFamily="18" charset="0"/>
                      </a:endParaRPr>
                    </a:p>
                  </a:txBody>
                  <a:tcPr marL="44450" marR="44450" marT="0" marB="0" anchor="ctr"/>
                </a:tc>
                <a:tc>
                  <a:txBody>
                    <a:bodyPr/>
                    <a:lstStyle/>
                    <a:p>
                      <a:pPr algn="just">
                        <a:lnSpc>
                          <a:spcPct val="150000"/>
                        </a:lnSpc>
                        <a:spcAft>
                          <a:spcPts val="1000"/>
                        </a:spcAft>
                      </a:pPr>
                      <a:r>
                        <a:rPr lang="en-US" sz="1200">
                          <a:effectLst/>
                        </a:rPr>
                        <a:t>River Hofsá</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tc>
                  <a:txBody>
                    <a:bodyPr/>
                    <a:lstStyle/>
                    <a:p>
                      <a:pPr algn="just">
                        <a:lnSpc>
                          <a:spcPct val="150000"/>
                        </a:lnSpc>
                        <a:spcAft>
                          <a:spcPts val="1000"/>
                        </a:spcAft>
                      </a:pPr>
                      <a:r>
                        <a:rPr lang="en-US" sz="1200" dirty="0">
                          <a:effectLst/>
                        </a:rPr>
                        <a:t>1987-2008</a:t>
                      </a:r>
                      <a:endParaRPr lang="en-IE"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tc>
                  <a:txBody>
                    <a:bodyPr/>
                    <a:lstStyle/>
                    <a:p>
                      <a:pPr algn="just">
                        <a:lnSpc>
                          <a:spcPct val="150000"/>
                        </a:lnSpc>
                        <a:spcAft>
                          <a:spcPts val="1000"/>
                        </a:spcAft>
                      </a:pPr>
                      <a:r>
                        <a:rPr lang="en-US" sz="1200">
                          <a:effectLst/>
                        </a:rPr>
                        <a:t>21</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tc>
                  <a:txBody>
                    <a:bodyPr/>
                    <a:lstStyle/>
                    <a:p>
                      <a:pPr algn="just">
                        <a:lnSpc>
                          <a:spcPct val="150000"/>
                        </a:lnSpc>
                        <a:spcAft>
                          <a:spcPts val="1000"/>
                        </a:spcAft>
                      </a:pPr>
                      <a:r>
                        <a:rPr lang="en-US" sz="1200">
                          <a:effectLst/>
                        </a:rPr>
                        <a:t>1741</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extLst>
                  <a:ext uri="{0D108BD9-81ED-4DB2-BD59-A6C34878D82A}">
                    <a16:rowId xmlns:a16="http://schemas.microsoft.com/office/drawing/2014/main" val="2715502508"/>
                  </a:ext>
                </a:extLst>
              </a:tr>
              <a:tr h="182880">
                <a:tc>
                  <a:txBody>
                    <a:bodyPr/>
                    <a:lstStyle/>
                    <a:p>
                      <a:pPr algn="just">
                        <a:lnSpc>
                          <a:spcPct val="150000"/>
                        </a:lnSpc>
                        <a:spcAft>
                          <a:spcPts val="1000"/>
                        </a:spcAft>
                      </a:pPr>
                      <a:r>
                        <a:rPr lang="en-US" sz="1200">
                          <a:effectLst/>
                        </a:rPr>
                        <a:t>Ireland</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just">
                        <a:lnSpc>
                          <a:spcPct val="150000"/>
                        </a:lnSpc>
                        <a:spcAft>
                          <a:spcPts val="1000"/>
                        </a:spcAft>
                      </a:pPr>
                      <a:r>
                        <a:rPr lang="en-US" sz="1200">
                          <a:effectLst/>
                        </a:rPr>
                        <a:t>River Burrishoole </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tc>
                  <a:txBody>
                    <a:bodyPr/>
                    <a:lstStyle/>
                    <a:p>
                      <a:pPr algn="just">
                        <a:lnSpc>
                          <a:spcPct val="150000"/>
                        </a:lnSpc>
                        <a:spcAft>
                          <a:spcPts val="1000"/>
                        </a:spcAft>
                      </a:pPr>
                      <a:r>
                        <a:rPr lang="en-US" sz="1200">
                          <a:effectLst/>
                        </a:rPr>
                        <a:t>1968-2008</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tc>
                  <a:txBody>
                    <a:bodyPr/>
                    <a:lstStyle/>
                    <a:p>
                      <a:pPr algn="just">
                        <a:lnSpc>
                          <a:spcPct val="150000"/>
                        </a:lnSpc>
                        <a:spcAft>
                          <a:spcPts val="1000"/>
                        </a:spcAft>
                      </a:pPr>
                      <a:r>
                        <a:rPr lang="en-US" sz="1200">
                          <a:effectLst/>
                        </a:rPr>
                        <a:t>47</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tc>
                  <a:txBody>
                    <a:bodyPr/>
                    <a:lstStyle/>
                    <a:p>
                      <a:pPr algn="just">
                        <a:lnSpc>
                          <a:spcPct val="150000"/>
                        </a:lnSpc>
                        <a:spcAft>
                          <a:spcPts val="1000"/>
                        </a:spcAft>
                      </a:pPr>
                      <a:r>
                        <a:rPr lang="en-US" sz="1200">
                          <a:effectLst/>
                        </a:rPr>
                        <a:t>2200</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extLst>
                  <a:ext uri="{0D108BD9-81ED-4DB2-BD59-A6C34878D82A}">
                    <a16:rowId xmlns:a16="http://schemas.microsoft.com/office/drawing/2014/main" val="1149323032"/>
                  </a:ext>
                </a:extLst>
              </a:tr>
              <a:tr h="182880">
                <a:tc>
                  <a:txBody>
                    <a:bodyPr/>
                    <a:lstStyle/>
                    <a:p>
                      <a:pPr algn="just">
                        <a:lnSpc>
                          <a:spcPct val="150000"/>
                        </a:lnSpc>
                        <a:spcAft>
                          <a:spcPts val="1000"/>
                        </a:spcAft>
                      </a:pPr>
                      <a:r>
                        <a:rPr lang="en-US" sz="1200">
                          <a:effectLst/>
                        </a:rPr>
                        <a:t>France</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just">
                        <a:lnSpc>
                          <a:spcPct val="150000"/>
                        </a:lnSpc>
                        <a:spcAft>
                          <a:spcPts val="1000"/>
                        </a:spcAft>
                      </a:pPr>
                      <a:r>
                        <a:rPr lang="en-US" sz="1200">
                          <a:effectLst/>
                        </a:rPr>
                        <a:t>River Allier</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tc>
                  <a:txBody>
                    <a:bodyPr/>
                    <a:lstStyle/>
                    <a:p>
                      <a:pPr algn="just">
                        <a:lnSpc>
                          <a:spcPct val="150000"/>
                        </a:lnSpc>
                        <a:spcAft>
                          <a:spcPts val="1000"/>
                        </a:spcAft>
                      </a:pPr>
                      <a:r>
                        <a:rPr lang="en-US" sz="1200">
                          <a:effectLst/>
                        </a:rPr>
                        <a:t>2008-2010</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tc>
                  <a:txBody>
                    <a:bodyPr/>
                    <a:lstStyle/>
                    <a:p>
                      <a:pPr algn="just">
                        <a:lnSpc>
                          <a:spcPct val="150000"/>
                        </a:lnSpc>
                        <a:spcAft>
                          <a:spcPts val="1000"/>
                        </a:spcAft>
                      </a:pPr>
                      <a:r>
                        <a:rPr lang="en-US" sz="1200">
                          <a:effectLst/>
                        </a:rPr>
                        <a:t>3</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tc>
                  <a:txBody>
                    <a:bodyPr/>
                    <a:lstStyle/>
                    <a:p>
                      <a:pPr algn="just">
                        <a:lnSpc>
                          <a:spcPct val="150000"/>
                        </a:lnSpc>
                        <a:spcAft>
                          <a:spcPts val="1000"/>
                        </a:spcAft>
                      </a:pPr>
                      <a:r>
                        <a:rPr lang="en-US" sz="1200">
                          <a:effectLst/>
                        </a:rPr>
                        <a:t>52</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extLst>
                  <a:ext uri="{0D108BD9-81ED-4DB2-BD59-A6C34878D82A}">
                    <a16:rowId xmlns:a16="http://schemas.microsoft.com/office/drawing/2014/main" val="2755760089"/>
                  </a:ext>
                </a:extLst>
              </a:tr>
              <a:tr h="182880">
                <a:tc>
                  <a:txBody>
                    <a:bodyPr/>
                    <a:lstStyle/>
                    <a:p>
                      <a:pPr algn="just">
                        <a:lnSpc>
                          <a:spcPct val="150000"/>
                        </a:lnSpc>
                        <a:spcAft>
                          <a:spcPts val="600"/>
                        </a:spcAft>
                      </a:pPr>
                      <a:r>
                        <a:rPr lang="en-US" sz="1200" dirty="0">
                          <a:effectLst/>
                        </a:rPr>
                        <a:t>Spain</a:t>
                      </a:r>
                      <a:endParaRPr lang="en-IE"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just">
                        <a:lnSpc>
                          <a:spcPct val="150000"/>
                        </a:lnSpc>
                        <a:spcAft>
                          <a:spcPts val="600"/>
                        </a:spcAft>
                      </a:pPr>
                      <a:r>
                        <a:rPr lang="en-US" sz="1200" dirty="0">
                          <a:effectLst/>
                        </a:rPr>
                        <a:t>River </a:t>
                      </a:r>
                      <a:r>
                        <a:rPr lang="en-US" sz="1200" dirty="0" err="1">
                          <a:effectLst/>
                        </a:rPr>
                        <a:t>Ason</a:t>
                      </a:r>
                      <a:endParaRPr lang="en-IE"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tc>
                  <a:txBody>
                    <a:bodyPr/>
                    <a:lstStyle/>
                    <a:p>
                      <a:pPr algn="just">
                        <a:lnSpc>
                          <a:spcPct val="150000"/>
                        </a:lnSpc>
                        <a:spcAft>
                          <a:spcPts val="600"/>
                        </a:spcAft>
                      </a:pPr>
                      <a:r>
                        <a:rPr lang="en-US" sz="1200">
                          <a:effectLst/>
                        </a:rPr>
                        <a:t>2000, 02-03</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tc>
                  <a:txBody>
                    <a:bodyPr/>
                    <a:lstStyle/>
                    <a:p>
                      <a:pPr algn="just">
                        <a:lnSpc>
                          <a:spcPct val="150000"/>
                        </a:lnSpc>
                        <a:spcAft>
                          <a:spcPts val="600"/>
                        </a:spcAft>
                      </a:pPr>
                      <a:r>
                        <a:rPr lang="en-US" sz="1200">
                          <a:effectLst/>
                        </a:rPr>
                        <a:t>3</a:t>
                      </a:r>
                      <a:endParaRPr lang="en-IE"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tc>
                  <a:txBody>
                    <a:bodyPr/>
                    <a:lstStyle/>
                    <a:p>
                      <a:pPr algn="just">
                        <a:lnSpc>
                          <a:spcPct val="150000"/>
                        </a:lnSpc>
                        <a:spcAft>
                          <a:spcPts val="600"/>
                        </a:spcAft>
                      </a:pPr>
                      <a:r>
                        <a:rPr lang="en-US" sz="1200" dirty="0">
                          <a:effectLst/>
                        </a:rPr>
                        <a:t>55</a:t>
                      </a:r>
                      <a:endParaRPr lang="en-IE"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extLst>
                  <a:ext uri="{0D108BD9-81ED-4DB2-BD59-A6C34878D82A}">
                    <a16:rowId xmlns:a16="http://schemas.microsoft.com/office/drawing/2014/main" val="3677362312"/>
                  </a:ext>
                </a:extLst>
              </a:tr>
            </a:tbl>
          </a:graphicData>
        </a:graphic>
      </p:graphicFrame>
      <p:pic>
        <p:nvPicPr>
          <p:cNvPr id="3" name="Content Placeholder 2"/>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l="15120" t="3785" r="14767" b="3274"/>
          <a:stretch/>
        </p:blipFill>
        <p:spPr>
          <a:xfrm>
            <a:off x="545210" y="282955"/>
            <a:ext cx="4950715" cy="6441695"/>
          </a:xfrm>
        </p:spPr>
      </p:pic>
    </p:spTree>
    <p:extLst>
      <p:ext uri="{BB962C8B-B14F-4D97-AF65-F5344CB8AC3E}">
        <p14:creationId xmlns:p14="http://schemas.microsoft.com/office/powerpoint/2010/main" val="40129897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3499" y="447749"/>
            <a:ext cx="10665001" cy="5962501"/>
          </a:xfrm>
          <a:prstGeom prst="rect">
            <a:avLst/>
          </a:prstGeom>
        </p:spPr>
      </p:pic>
    </p:spTree>
    <p:extLst>
      <p:ext uri="{BB962C8B-B14F-4D97-AF65-F5344CB8AC3E}">
        <p14:creationId xmlns:p14="http://schemas.microsoft.com/office/powerpoint/2010/main" val="18418409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537" b="17364"/>
          <a:stretch/>
        </p:blipFill>
        <p:spPr>
          <a:xfrm>
            <a:off x="11116844" y="130628"/>
            <a:ext cx="942881" cy="768412"/>
          </a:xfrm>
          <a:prstGeom prst="rect">
            <a:avLst/>
          </a:prstGeom>
        </p:spPr>
      </p:pic>
      <p:sp>
        <p:nvSpPr>
          <p:cNvPr id="2" name="Rectangle 1"/>
          <p:cNvSpPr/>
          <p:nvPr/>
        </p:nvSpPr>
        <p:spPr>
          <a:xfrm>
            <a:off x="768096" y="514834"/>
            <a:ext cx="10178060" cy="6370975"/>
          </a:xfrm>
          <a:prstGeom prst="rect">
            <a:avLst/>
          </a:prstGeom>
        </p:spPr>
        <p:txBody>
          <a:bodyPr wrap="square">
            <a:spAutoFit/>
          </a:bodyPr>
          <a:lstStyle/>
          <a:p>
            <a:r>
              <a:rPr lang="en-US" sz="2400" dirty="0"/>
              <a:t>As suggested by </a:t>
            </a:r>
            <a:r>
              <a:rPr lang="en-US" sz="2400" dirty="0" err="1"/>
              <a:t>Peyronnet</a:t>
            </a:r>
            <a:r>
              <a:rPr lang="en-US" sz="2400" dirty="0"/>
              <a:t> et al. (2007, 2008) and </a:t>
            </a:r>
            <a:r>
              <a:rPr lang="en-US" sz="2400" dirty="0" err="1"/>
              <a:t>Friedland</a:t>
            </a:r>
            <a:r>
              <a:rPr lang="en-US" sz="2400" dirty="0"/>
              <a:t> et al. (2009), scale growth appears to be a proxy for survival/recruitment in this study. </a:t>
            </a:r>
            <a:endParaRPr lang="en-US" sz="2400" dirty="0" smtClean="0"/>
          </a:p>
          <a:p>
            <a:endParaRPr lang="en-US" sz="2400" dirty="0" smtClean="0"/>
          </a:p>
          <a:p>
            <a:r>
              <a:rPr lang="en-US" sz="2400" dirty="0" smtClean="0"/>
              <a:t>However</a:t>
            </a:r>
            <a:r>
              <a:rPr lang="en-US" sz="2400" dirty="0"/>
              <a:t>, while consistent relationships were shown for the </a:t>
            </a:r>
            <a:r>
              <a:rPr lang="en-US" sz="2400" dirty="0" err="1"/>
              <a:t>Burrishoole</a:t>
            </a:r>
            <a:r>
              <a:rPr lang="en-US" sz="2400" dirty="0"/>
              <a:t> and </a:t>
            </a:r>
            <a:r>
              <a:rPr lang="en-US" sz="2400" dirty="0" err="1"/>
              <a:t>Nordurá</a:t>
            </a:r>
            <a:r>
              <a:rPr lang="en-US" sz="2400" dirty="0"/>
              <a:t>, it is less clear for the other rivers. </a:t>
            </a:r>
            <a:endParaRPr lang="en-US" sz="2400" dirty="0" smtClean="0"/>
          </a:p>
          <a:p>
            <a:endParaRPr lang="en-US" sz="2400" dirty="0" smtClean="0"/>
          </a:p>
          <a:p>
            <a:r>
              <a:rPr lang="en-US" sz="2400" dirty="0" smtClean="0"/>
              <a:t>The </a:t>
            </a:r>
            <a:r>
              <a:rPr lang="en-US" sz="2400" dirty="0"/>
              <a:t>lack of temporal synchrony between these rivers, which are widely located geographically, may suggest very different post-</a:t>
            </a:r>
            <a:r>
              <a:rPr lang="en-US" sz="2400" dirty="0" err="1"/>
              <a:t>smolt</a:t>
            </a:r>
            <a:r>
              <a:rPr lang="en-US" sz="2400" dirty="0"/>
              <a:t> feeding areas which are influenced by different oceanic conditions and biological parameters. </a:t>
            </a:r>
            <a:endParaRPr lang="en-US" sz="2400" dirty="0" smtClean="0"/>
          </a:p>
          <a:p>
            <a:endParaRPr lang="en-US" sz="2400" dirty="0" smtClean="0"/>
          </a:p>
          <a:p>
            <a:r>
              <a:rPr lang="en-US" sz="2400" dirty="0" smtClean="0"/>
              <a:t>Growth </a:t>
            </a:r>
            <a:r>
              <a:rPr lang="en-US" sz="2400" dirty="0"/>
              <a:t>is, however, clearly linked to oceanic conditions (either SST or NAO or both) for all rivers. </a:t>
            </a:r>
            <a:endParaRPr lang="en-US" sz="2400" dirty="0" smtClean="0"/>
          </a:p>
          <a:p>
            <a:endParaRPr lang="en-US" sz="2400" dirty="0" smtClean="0"/>
          </a:p>
          <a:p>
            <a:r>
              <a:rPr lang="en-US" sz="2400" dirty="0" smtClean="0"/>
              <a:t>Further </a:t>
            </a:r>
            <a:r>
              <a:rPr lang="en-US" sz="2400" dirty="0"/>
              <a:t>investigation is also warranted to identify key periods and locations where these factors influence growth rates specifically as this could provide insights into how fish from different geographic origins are influenced by broader oceanic conditions.</a:t>
            </a:r>
            <a:endParaRPr lang="en-IE" sz="2400" dirty="0"/>
          </a:p>
        </p:txBody>
      </p:sp>
    </p:spTree>
    <p:extLst>
      <p:ext uri="{BB962C8B-B14F-4D97-AF65-F5344CB8AC3E}">
        <p14:creationId xmlns:p14="http://schemas.microsoft.com/office/powerpoint/2010/main" val="5978693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537" b="17364"/>
          <a:stretch/>
        </p:blipFill>
        <p:spPr>
          <a:xfrm>
            <a:off x="11116844" y="130628"/>
            <a:ext cx="942881" cy="768412"/>
          </a:xfrm>
          <a:prstGeom prst="rect">
            <a:avLst/>
          </a:prstGeom>
        </p:spPr>
      </p:pic>
      <p:pic>
        <p:nvPicPr>
          <p:cNvPr id="2" name="Picture 1"/>
          <p:cNvPicPr>
            <a:picLocks noChangeAspect="1"/>
          </p:cNvPicPr>
          <p:nvPr/>
        </p:nvPicPr>
        <p:blipFill>
          <a:blip r:embed="rId3"/>
          <a:stretch>
            <a:fillRect/>
          </a:stretch>
        </p:blipFill>
        <p:spPr>
          <a:xfrm>
            <a:off x="633984" y="703628"/>
            <a:ext cx="4973604" cy="4194159"/>
          </a:xfrm>
          <a:prstGeom prst="rect">
            <a:avLst/>
          </a:prstGeom>
        </p:spPr>
      </p:pic>
      <p:sp>
        <p:nvSpPr>
          <p:cNvPr id="3" name="Rectangle 2"/>
          <p:cNvSpPr/>
          <p:nvPr/>
        </p:nvSpPr>
        <p:spPr>
          <a:xfrm>
            <a:off x="743712" y="5019979"/>
            <a:ext cx="6096000" cy="646331"/>
          </a:xfrm>
          <a:prstGeom prst="rect">
            <a:avLst/>
          </a:prstGeom>
        </p:spPr>
        <p:txBody>
          <a:bodyPr>
            <a:spAutoFit/>
          </a:bodyPr>
          <a:lstStyle/>
          <a:p>
            <a:r>
              <a:rPr lang="en-US" dirty="0"/>
              <a:t>Submitted to the Higher Education and Training Awards Council, September 2018</a:t>
            </a:r>
            <a:endParaRPr lang="en-IE" dirty="0"/>
          </a:p>
        </p:txBody>
      </p:sp>
      <p:sp>
        <p:nvSpPr>
          <p:cNvPr id="4" name="Rectangle 3"/>
          <p:cNvSpPr/>
          <p:nvPr/>
        </p:nvSpPr>
        <p:spPr>
          <a:xfrm>
            <a:off x="6035040" y="1005587"/>
            <a:ext cx="6096000" cy="923330"/>
          </a:xfrm>
          <a:prstGeom prst="rect">
            <a:avLst/>
          </a:prstGeom>
        </p:spPr>
        <p:txBody>
          <a:bodyPr>
            <a:spAutoFit/>
          </a:bodyPr>
          <a:lstStyle/>
          <a:p>
            <a:r>
              <a:rPr lang="en-IE" b="1" dirty="0">
                <a:latin typeface="Times-Bold"/>
              </a:rPr>
              <a:t>Chapter 5.</a:t>
            </a:r>
          </a:p>
          <a:p>
            <a:r>
              <a:rPr lang="en-US" b="1" dirty="0">
                <a:latin typeface="Times-Bold"/>
              </a:rPr>
              <a:t>Decadal changes in post-</a:t>
            </a:r>
            <a:r>
              <a:rPr lang="en-US" b="1" dirty="0" err="1">
                <a:latin typeface="Times-Bold"/>
              </a:rPr>
              <a:t>smolt</a:t>
            </a:r>
            <a:r>
              <a:rPr lang="en-US" b="1" dirty="0">
                <a:latin typeface="Times-Bold"/>
              </a:rPr>
              <a:t> growth in three Irish populations of </a:t>
            </a:r>
            <a:r>
              <a:rPr lang="en-US" b="1" dirty="0" smtClean="0">
                <a:latin typeface="Times-Bold"/>
              </a:rPr>
              <a:t>Atlantic </a:t>
            </a:r>
            <a:r>
              <a:rPr lang="en-IE" b="1" dirty="0" smtClean="0">
                <a:latin typeface="Times-Bold"/>
              </a:rPr>
              <a:t>salmon </a:t>
            </a:r>
            <a:r>
              <a:rPr lang="en-IE" b="1" dirty="0">
                <a:latin typeface="Times-Bold"/>
              </a:rPr>
              <a:t>(</a:t>
            </a:r>
            <a:r>
              <a:rPr lang="en-IE" b="1" i="1" dirty="0">
                <a:latin typeface="Times-BoldItalic"/>
              </a:rPr>
              <a:t>Salmo </a:t>
            </a:r>
            <a:r>
              <a:rPr lang="en-IE" b="1" i="1" dirty="0" err="1">
                <a:latin typeface="Times-BoldItalic"/>
              </a:rPr>
              <a:t>salar</a:t>
            </a:r>
            <a:r>
              <a:rPr lang="en-IE" b="1" i="1" dirty="0">
                <a:latin typeface="Times-BoldItalic"/>
              </a:rPr>
              <a:t> </a:t>
            </a:r>
            <a:r>
              <a:rPr lang="en-IE" b="1" dirty="0">
                <a:latin typeface="Times-Bold"/>
              </a:rPr>
              <a:t>L.).</a:t>
            </a:r>
            <a:endParaRPr lang="en-IE" dirty="0"/>
          </a:p>
        </p:txBody>
      </p:sp>
      <p:pic>
        <p:nvPicPr>
          <p:cNvPr id="5" name="Picture 4"/>
          <p:cNvPicPr>
            <a:picLocks noChangeAspect="1"/>
          </p:cNvPicPr>
          <p:nvPr/>
        </p:nvPicPr>
        <p:blipFill>
          <a:blip r:embed="rId4"/>
          <a:stretch>
            <a:fillRect/>
          </a:stretch>
        </p:blipFill>
        <p:spPr>
          <a:xfrm>
            <a:off x="6510528" y="2243580"/>
            <a:ext cx="4606316" cy="4266078"/>
          </a:xfrm>
          <a:prstGeom prst="rect">
            <a:avLst/>
          </a:prstGeom>
        </p:spPr>
      </p:pic>
    </p:spTree>
    <p:extLst>
      <p:ext uri="{BB962C8B-B14F-4D97-AF65-F5344CB8AC3E}">
        <p14:creationId xmlns:p14="http://schemas.microsoft.com/office/powerpoint/2010/main" val="42712618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537" b="17364"/>
          <a:stretch/>
        </p:blipFill>
        <p:spPr>
          <a:xfrm>
            <a:off x="11116844" y="130628"/>
            <a:ext cx="942881" cy="768412"/>
          </a:xfrm>
          <a:prstGeom prst="rect">
            <a:avLst/>
          </a:prstGeom>
        </p:spPr>
      </p:pic>
      <p:pic>
        <p:nvPicPr>
          <p:cNvPr id="2" name="Picture 1"/>
          <p:cNvPicPr>
            <a:picLocks noChangeAspect="1"/>
          </p:cNvPicPr>
          <p:nvPr/>
        </p:nvPicPr>
        <p:blipFill>
          <a:blip r:embed="rId3"/>
          <a:stretch>
            <a:fillRect/>
          </a:stretch>
        </p:blipFill>
        <p:spPr>
          <a:xfrm>
            <a:off x="269970" y="694077"/>
            <a:ext cx="11606739" cy="5600251"/>
          </a:xfrm>
          <a:prstGeom prst="rect">
            <a:avLst/>
          </a:prstGeom>
        </p:spPr>
      </p:pic>
    </p:spTree>
    <p:extLst>
      <p:ext uri="{BB962C8B-B14F-4D97-AF65-F5344CB8AC3E}">
        <p14:creationId xmlns:p14="http://schemas.microsoft.com/office/powerpoint/2010/main" val="16884972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537" b="17364"/>
          <a:stretch/>
        </p:blipFill>
        <p:spPr>
          <a:xfrm>
            <a:off x="11116844" y="130628"/>
            <a:ext cx="942881" cy="768412"/>
          </a:xfrm>
          <a:prstGeom prst="rect">
            <a:avLst/>
          </a:prstGeom>
        </p:spPr>
      </p:pic>
      <p:sp>
        <p:nvSpPr>
          <p:cNvPr id="2" name="Rectangle 1"/>
          <p:cNvSpPr/>
          <p:nvPr/>
        </p:nvSpPr>
        <p:spPr>
          <a:xfrm>
            <a:off x="631724" y="373854"/>
            <a:ext cx="10485120" cy="5632311"/>
          </a:xfrm>
          <a:prstGeom prst="rect">
            <a:avLst/>
          </a:prstGeom>
        </p:spPr>
        <p:txBody>
          <a:bodyPr wrap="square">
            <a:spAutoFit/>
          </a:bodyPr>
          <a:lstStyle/>
          <a:p>
            <a:endParaRPr lang="en-US" sz="2400" dirty="0" smtClean="0"/>
          </a:p>
          <a:p>
            <a:r>
              <a:rPr lang="en-US" sz="2400" dirty="0" smtClean="0"/>
              <a:t>Scale </a:t>
            </a:r>
            <a:r>
              <a:rPr lang="en-US" sz="2400" dirty="0"/>
              <a:t>growth measurements and their temporal trends varied </a:t>
            </a:r>
            <a:r>
              <a:rPr lang="en-US" sz="2400" dirty="0" smtClean="0"/>
              <a:t>between populations</a:t>
            </a:r>
            <a:r>
              <a:rPr lang="en-US" sz="2400" dirty="0"/>
              <a:t>, with a most notable decline evident in the </a:t>
            </a:r>
            <a:r>
              <a:rPr lang="en-US" sz="2400" dirty="0" err="1"/>
              <a:t>Burrishoole</a:t>
            </a:r>
            <a:r>
              <a:rPr lang="en-US" sz="2400" dirty="0"/>
              <a:t> river</a:t>
            </a:r>
            <a:r>
              <a:rPr lang="en-US" sz="2400" dirty="0" smtClean="0"/>
              <a:t>.</a:t>
            </a:r>
          </a:p>
          <a:p>
            <a:endParaRPr lang="en-US" sz="2400" dirty="0"/>
          </a:p>
          <a:p>
            <a:r>
              <a:rPr lang="en-US" sz="2400" dirty="0"/>
              <a:t>Correlations between scale growth measurements and oceanographic variables </a:t>
            </a:r>
            <a:r>
              <a:rPr lang="en-US" sz="2400" dirty="0" smtClean="0"/>
              <a:t>sea were noted . </a:t>
            </a:r>
          </a:p>
          <a:p>
            <a:endParaRPr lang="en-US" sz="2400" dirty="0" smtClean="0"/>
          </a:p>
          <a:p>
            <a:pPr lvl="1"/>
            <a:r>
              <a:rPr lang="en-US" sz="2400" dirty="0" smtClean="0">
                <a:solidFill>
                  <a:srgbClr val="002060"/>
                </a:solidFill>
              </a:rPr>
              <a:t>i.e. Post-</a:t>
            </a:r>
            <a:r>
              <a:rPr lang="en-US" sz="2400" dirty="0" err="1" smtClean="0">
                <a:solidFill>
                  <a:srgbClr val="002060"/>
                </a:solidFill>
              </a:rPr>
              <a:t>smolt</a:t>
            </a:r>
            <a:r>
              <a:rPr lang="en-US" sz="2400" dirty="0" smtClean="0">
                <a:solidFill>
                  <a:srgbClr val="002060"/>
                </a:solidFill>
              </a:rPr>
              <a:t> </a:t>
            </a:r>
            <a:r>
              <a:rPr lang="en-US" sz="2400" dirty="0">
                <a:solidFill>
                  <a:srgbClr val="002060"/>
                </a:solidFill>
              </a:rPr>
              <a:t>scale growth and </a:t>
            </a:r>
            <a:r>
              <a:rPr lang="en-US" sz="2400" dirty="0" err="1">
                <a:solidFill>
                  <a:srgbClr val="002060"/>
                </a:solidFill>
              </a:rPr>
              <a:t>circuli</a:t>
            </a:r>
            <a:r>
              <a:rPr lang="en-US" sz="2400" dirty="0">
                <a:solidFill>
                  <a:srgbClr val="002060"/>
                </a:solidFill>
              </a:rPr>
              <a:t> number </a:t>
            </a:r>
            <a:r>
              <a:rPr lang="en-US" sz="2400" dirty="0" smtClean="0">
                <a:solidFill>
                  <a:srgbClr val="002060"/>
                </a:solidFill>
              </a:rPr>
              <a:t>were negatively </a:t>
            </a:r>
            <a:r>
              <a:rPr lang="en-US" sz="2400" dirty="0">
                <a:solidFill>
                  <a:srgbClr val="002060"/>
                </a:solidFill>
              </a:rPr>
              <a:t>correlated with SST in the </a:t>
            </a:r>
            <a:r>
              <a:rPr lang="en-US" sz="2400" dirty="0" err="1">
                <a:solidFill>
                  <a:srgbClr val="002060"/>
                </a:solidFill>
              </a:rPr>
              <a:t>Burrishoole</a:t>
            </a:r>
            <a:r>
              <a:rPr lang="en-US" sz="2400" dirty="0">
                <a:solidFill>
                  <a:srgbClr val="002060"/>
                </a:solidFill>
              </a:rPr>
              <a:t> and Moy rivers, NAO in </a:t>
            </a:r>
            <a:r>
              <a:rPr lang="en-US" sz="2400" dirty="0" smtClean="0">
                <a:solidFill>
                  <a:srgbClr val="002060"/>
                </a:solidFill>
              </a:rPr>
              <a:t>the </a:t>
            </a:r>
            <a:r>
              <a:rPr lang="en-US" sz="2400" dirty="0" err="1" smtClean="0">
                <a:solidFill>
                  <a:srgbClr val="002060"/>
                </a:solidFill>
              </a:rPr>
              <a:t>Burrishoole</a:t>
            </a:r>
            <a:r>
              <a:rPr lang="en-US" sz="2400" dirty="0" smtClean="0">
                <a:solidFill>
                  <a:srgbClr val="002060"/>
                </a:solidFill>
              </a:rPr>
              <a:t> </a:t>
            </a:r>
            <a:r>
              <a:rPr lang="en-US" sz="2400" dirty="0">
                <a:solidFill>
                  <a:srgbClr val="002060"/>
                </a:solidFill>
              </a:rPr>
              <a:t>river and AMO in the </a:t>
            </a:r>
            <a:r>
              <a:rPr lang="en-US" sz="2400" dirty="0" err="1">
                <a:solidFill>
                  <a:srgbClr val="002060"/>
                </a:solidFill>
              </a:rPr>
              <a:t>Burrishoole</a:t>
            </a:r>
            <a:r>
              <a:rPr lang="en-US" sz="2400" dirty="0">
                <a:solidFill>
                  <a:srgbClr val="002060"/>
                </a:solidFill>
              </a:rPr>
              <a:t> and Shannon rivers</a:t>
            </a:r>
            <a:r>
              <a:rPr lang="en-US" sz="2400" dirty="0" smtClean="0">
                <a:solidFill>
                  <a:srgbClr val="002060"/>
                </a:solidFill>
              </a:rPr>
              <a:t>.</a:t>
            </a:r>
          </a:p>
          <a:p>
            <a:endParaRPr lang="en-US" sz="2400" dirty="0" smtClean="0"/>
          </a:p>
          <a:p>
            <a:r>
              <a:rPr lang="en-US" sz="2400" dirty="0" smtClean="0"/>
              <a:t>Broad scale decadal </a:t>
            </a:r>
            <a:r>
              <a:rPr lang="en-US" sz="2400" dirty="0"/>
              <a:t>decreases in growth rates which correspond to reported declines in return </a:t>
            </a:r>
            <a:r>
              <a:rPr lang="en-US" sz="2400" dirty="0" smtClean="0"/>
              <a:t>rates of </a:t>
            </a:r>
            <a:r>
              <a:rPr lang="en-US" sz="2400" dirty="0"/>
              <a:t>Atlantic salmon were evident across populations and the results indicate that </a:t>
            </a:r>
            <a:r>
              <a:rPr lang="en-US" sz="2400" dirty="0" smtClean="0"/>
              <a:t>trends observed </a:t>
            </a:r>
            <a:r>
              <a:rPr lang="en-US" sz="2400" dirty="0"/>
              <a:t>in one national index river may be representative of change across </a:t>
            </a:r>
            <a:r>
              <a:rPr lang="en-US" sz="2400" dirty="0" smtClean="0"/>
              <a:t>all populations</a:t>
            </a:r>
            <a:endParaRPr lang="en-IE" sz="2400" dirty="0"/>
          </a:p>
        </p:txBody>
      </p:sp>
    </p:spTree>
    <p:extLst>
      <p:ext uri="{BB962C8B-B14F-4D97-AF65-F5344CB8AC3E}">
        <p14:creationId xmlns:p14="http://schemas.microsoft.com/office/powerpoint/2010/main" val="12787434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30323" y="186396"/>
            <a:ext cx="9689779" cy="6309420"/>
          </a:xfrm>
          <a:prstGeom prst="rect">
            <a:avLst/>
          </a:prstGeom>
          <a:noFill/>
        </p:spPr>
        <p:txBody>
          <a:bodyPr wrap="square" rtlCol="0">
            <a:spAutoFit/>
          </a:bodyPr>
          <a:lstStyle/>
          <a:p>
            <a:pPr algn="ctr"/>
            <a:r>
              <a:rPr lang="en-IE" sz="3200" dirty="0" smtClean="0"/>
              <a:t>Where did it come from ?</a:t>
            </a:r>
          </a:p>
          <a:p>
            <a:pPr algn="ctr"/>
            <a:endParaRPr lang="en-IE" sz="3200" dirty="0" smtClean="0"/>
          </a:p>
          <a:p>
            <a:pPr marL="971550" lvl="1" indent="-514350">
              <a:buFont typeface="+mj-lt"/>
              <a:buAutoNum type="arabicPeriod"/>
            </a:pPr>
            <a:r>
              <a:rPr lang="en-IE" sz="2800" dirty="0" smtClean="0"/>
              <a:t>1930’s to 60’s</a:t>
            </a:r>
          </a:p>
          <a:p>
            <a:pPr marL="1428750" lvl="2" indent="-514350">
              <a:buFont typeface="Arial" panose="020B0604020202020204" pitchFamily="34" charset="0"/>
              <a:buChar char="•"/>
            </a:pPr>
            <a:r>
              <a:rPr lang="en-IE" sz="2800" dirty="0" smtClean="0"/>
              <a:t>Salmon Fisheries collections</a:t>
            </a:r>
            <a:r>
              <a:rPr lang="en-IE" sz="2800" dirty="0"/>
              <a:t> </a:t>
            </a:r>
            <a:r>
              <a:rPr lang="en-IE" sz="2800" dirty="0" smtClean="0"/>
              <a:t>- Arthur </a:t>
            </a:r>
            <a:r>
              <a:rPr lang="en-IE" sz="2800" dirty="0"/>
              <a:t>Went </a:t>
            </a:r>
            <a:endParaRPr lang="en-IE" sz="2800" dirty="0" smtClean="0"/>
          </a:p>
          <a:p>
            <a:pPr marL="971550" lvl="1" indent="-514350">
              <a:buFont typeface="+mj-lt"/>
              <a:buAutoNum type="arabicPeriod"/>
            </a:pPr>
            <a:r>
              <a:rPr lang="en-IE" sz="2800" dirty="0" smtClean="0"/>
              <a:t>1950’s to 80’s</a:t>
            </a:r>
          </a:p>
          <a:p>
            <a:pPr marL="1428750" lvl="2" indent="-514350">
              <a:buFont typeface="Arial" panose="020B0604020202020204" pitchFamily="34" charset="0"/>
              <a:buChar char="•"/>
            </a:pPr>
            <a:r>
              <a:rPr lang="en-IE" sz="2800" dirty="0" smtClean="0"/>
              <a:t>Salmon fisheries and experimental collections - </a:t>
            </a:r>
            <a:r>
              <a:rPr lang="en-IE" sz="2800" dirty="0"/>
              <a:t>Eileen </a:t>
            </a:r>
            <a:r>
              <a:rPr lang="en-IE" sz="2800" dirty="0" err="1"/>
              <a:t>Twomey</a:t>
            </a:r>
            <a:r>
              <a:rPr lang="en-IE" sz="2800" dirty="0"/>
              <a:t> </a:t>
            </a:r>
            <a:r>
              <a:rPr lang="en-IE" sz="2800" dirty="0" smtClean="0"/>
              <a:t>, John Browne</a:t>
            </a:r>
          </a:p>
          <a:p>
            <a:pPr marL="971550" lvl="1" indent="-514350">
              <a:buFont typeface="+mj-lt"/>
              <a:buAutoNum type="arabicPeriod"/>
            </a:pPr>
            <a:r>
              <a:rPr lang="en-IE" sz="2800" dirty="0" smtClean="0"/>
              <a:t>1980’s to present </a:t>
            </a:r>
          </a:p>
          <a:p>
            <a:pPr marL="1428750" lvl="2" indent="-514350">
              <a:buFont typeface="Arial" panose="020B0604020202020204" pitchFamily="34" charset="0"/>
              <a:buChar char="•"/>
            </a:pPr>
            <a:r>
              <a:rPr lang="en-IE" sz="2800" dirty="0" smtClean="0"/>
              <a:t>National Coded Wire tagging programme random samples- </a:t>
            </a:r>
            <a:r>
              <a:rPr lang="en-IE" sz="2800" dirty="0"/>
              <a:t>John </a:t>
            </a:r>
            <a:r>
              <a:rPr lang="en-IE" sz="2800" dirty="0" smtClean="0"/>
              <a:t>Browne, NÓM</a:t>
            </a:r>
          </a:p>
          <a:p>
            <a:pPr lvl="2"/>
            <a:endParaRPr lang="en-IE" sz="2800" dirty="0" smtClean="0"/>
          </a:p>
          <a:p>
            <a:pPr lvl="2"/>
            <a:r>
              <a:rPr lang="en-IE" sz="2800" dirty="0" smtClean="0"/>
              <a:t>Used for splitting national catch for mandatory reporting to ICES/NASCO</a:t>
            </a:r>
          </a:p>
          <a:p>
            <a:pPr lvl="2"/>
            <a:endParaRPr lang="en-IE" sz="3200" dirty="0" smtClean="0"/>
          </a:p>
        </p:txBody>
      </p:sp>
      <p:pic>
        <p:nvPicPr>
          <p:cNvPr id="14" name="Picture 13"/>
          <p:cNvPicPr>
            <a:picLocks noChangeAspect="1"/>
          </p:cNvPicPr>
          <p:nvPr/>
        </p:nvPicPr>
        <p:blipFill rotWithShape="1">
          <a:blip r:embed="rId2"/>
          <a:srcRect r="537" b="17364"/>
          <a:stretch/>
        </p:blipFill>
        <p:spPr>
          <a:xfrm>
            <a:off x="10620102" y="186396"/>
            <a:ext cx="1387372" cy="1130656"/>
          </a:xfrm>
          <a:prstGeom prst="rect">
            <a:avLst/>
          </a:prstGeom>
        </p:spPr>
      </p:pic>
    </p:spTree>
    <p:extLst>
      <p:ext uri="{BB962C8B-B14F-4D97-AF65-F5344CB8AC3E}">
        <p14:creationId xmlns:p14="http://schemas.microsoft.com/office/powerpoint/2010/main" val="16283908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5104138"/>
            <a:ext cx="12192000" cy="1753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p:cNvSpPr>
            <a:spLocks noGrp="1"/>
          </p:cNvSpPr>
          <p:nvPr>
            <p:ph type="ctrTitle"/>
          </p:nvPr>
        </p:nvSpPr>
        <p:spPr>
          <a:xfrm>
            <a:off x="216568" y="100011"/>
            <a:ext cx="11758864" cy="891005"/>
          </a:xfrm>
        </p:spPr>
        <p:txBody>
          <a:bodyPr>
            <a:normAutofit fontScale="90000"/>
          </a:bodyPr>
          <a:lstStyle/>
          <a:p>
            <a:r>
              <a:rPr lang="en-IE" dirty="0" smtClean="0"/>
              <a:t/>
            </a:r>
            <a:br>
              <a:rPr lang="en-IE" dirty="0" smtClean="0"/>
            </a:br>
            <a:r>
              <a:rPr lang="en-IE" dirty="0" smtClean="0"/>
              <a:t>Unlocking The Archive</a:t>
            </a:r>
            <a:endParaRPr lang="en-IE" dirty="0"/>
          </a:p>
        </p:txBody>
      </p:sp>
      <p:pic>
        <p:nvPicPr>
          <p:cNvPr id="4" name="Picture 3" descr="logo.png"/>
          <p:cNvPicPr>
            <a:picLocks noChangeAspect="1"/>
          </p:cNvPicPr>
          <p:nvPr/>
        </p:nvPicPr>
        <p:blipFill rotWithShape="1">
          <a:blip r:embed="rId2">
            <a:extLst>
              <a:ext uri="{28A0092B-C50C-407E-A947-70E740481C1C}">
                <a14:useLocalDpi xmlns:a14="http://schemas.microsoft.com/office/drawing/2010/main" val="0"/>
              </a:ext>
            </a:extLst>
          </a:blip>
          <a:srcRect l="13945" r="13323" b="40575"/>
          <a:stretch/>
        </p:blipFill>
        <p:spPr>
          <a:xfrm>
            <a:off x="4616738" y="5104138"/>
            <a:ext cx="2161984" cy="1656394"/>
          </a:xfrm>
          <a:prstGeom prst="rect">
            <a:avLst/>
          </a:prstGeom>
        </p:spPr>
      </p:pic>
      <p:pic>
        <p:nvPicPr>
          <p:cNvPr id="5" name="Picture 4" descr="gmit logo.jpeg"/>
          <p:cNvPicPr>
            <a:picLocks noChangeAspect="1"/>
          </p:cNvPicPr>
          <p:nvPr/>
        </p:nvPicPr>
        <p:blipFill rotWithShape="1">
          <a:blip r:embed="rId3" cstate="print">
            <a:extLst>
              <a:ext uri="{28A0092B-C50C-407E-A947-70E740481C1C}">
                <a14:useLocalDpi xmlns:a14="http://schemas.microsoft.com/office/drawing/2010/main" val="0"/>
              </a:ext>
            </a:extLst>
          </a:blip>
          <a:srcRect b="14040"/>
          <a:stretch/>
        </p:blipFill>
        <p:spPr>
          <a:xfrm>
            <a:off x="339217" y="5149768"/>
            <a:ext cx="3938304" cy="1312156"/>
          </a:xfrm>
          <a:prstGeom prst="rect">
            <a:avLst/>
          </a:prstGeom>
        </p:spPr>
      </p:pic>
      <p:sp>
        <p:nvSpPr>
          <p:cNvPr id="8" name="Rectangle 7"/>
          <p:cNvSpPr/>
          <p:nvPr/>
        </p:nvSpPr>
        <p:spPr>
          <a:xfrm>
            <a:off x="437635" y="1067968"/>
            <a:ext cx="6096000" cy="4616648"/>
          </a:xfrm>
          <a:prstGeom prst="rect">
            <a:avLst/>
          </a:prstGeom>
        </p:spPr>
        <p:txBody>
          <a:bodyPr>
            <a:spAutoFit/>
          </a:bodyPr>
          <a:lstStyle/>
          <a:p>
            <a:pPr algn="ctr"/>
            <a:endParaRPr lang="en-IE" sz="1400" dirty="0"/>
          </a:p>
          <a:p>
            <a:pPr marL="971550" lvl="1" indent="-514350">
              <a:buFont typeface="+mj-lt"/>
              <a:buAutoNum type="arabicPeriod"/>
            </a:pPr>
            <a:r>
              <a:rPr lang="en-IE" sz="2800" dirty="0"/>
              <a:t>Where did it </a:t>
            </a:r>
            <a:r>
              <a:rPr lang="en-IE" sz="2800" dirty="0" smtClean="0"/>
              <a:t>originate ?</a:t>
            </a:r>
            <a:endParaRPr lang="en-IE" sz="2800" dirty="0"/>
          </a:p>
          <a:p>
            <a:pPr lvl="1"/>
            <a:endParaRPr lang="en-IE" sz="2800" dirty="0"/>
          </a:p>
          <a:p>
            <a:pPr marL="971550" lvl="1" indent="-514350">
              <a:buFont typeface="+mj-lt"/>
              <a:buAutoNum type="arabicPeriod" startAt="2"/>
            </a:pPr>
            <a:r>
              <a:rPr lang="en-IE" sz="2800" dirty="0" err="1"/>
              <a:t>Whats</a:t>
            </a:r>
            <a:r>
              <a:rPr lang="en-IE" sz="2800" dirty="0"/>
              <a:t> in it </a:t>
            </a:r>
            <a:r>
              <a:rPr lang="en-IE" sz="2800" dirty="0" smtClean="0"/>
              <a:t>?</a:t>
            </a:r>
          </a:p>
          <a:p>
            <a:pPr lvl="1"/>
            <a:endParaRPr lang="en-IE" sz="2800" dirty="0"/>
          </a:p>
          <a:p>
            <a:pPr lvl="1"/>
            <a:r>
              <a:rPr lang="en-IE" sz="2800" dirty="0" smtClean="0"/>
              <a:t>Stimulate discussion on:</a:t>
            </a:r>
            <a:endParaRPr lang="en-IE" sz="2800" dirty="0"/>
          </a:p>
          <a:p>
            <a:pPr marL="971550" lvl="1" indent="-514350">
              <a:buFont typeface="+mj-lt"/>
              <a:buAutoNum type="arabicPeriod" startAt="3"/>
            </a:pPr>
            <a:endParaRPr lang="en-IE" sz="2800" dirty="0"/>
          </a:p>
          <a:p>
            <a:pPr marL="971550" lvl="1" indent="-514350">
              <a:buFont typeface="+mj-lt"/>
              <a:buAutoNum type="arabicPeriod" startAt="3"/>
            </a:pPr>
            <a:r>
              <a:rPr lang="en-IE" sz="2800" dirty="0"/>
              <a:t>What </a:t>
            </a:r>
            <a:r>
              <a:rPr lang="en-IE" sz="2800" dirty="0" smtClean="0"/>
              <a:t>more can </a:t>
            </a:r>
            <a:r>
              <a:rPr lang="en-IE" sz="2800" dirty="0"/>
              <a:t>we do with it ?</a:t>
            </a:r>
          </a:p>
          <a:p>
            <a:pPr marL="971550" lvl="1" indent="-514350">
              <a:buFont typeface="+mj-lt"/>
              <a:buAutoNum type="arabicPeriod" startAt="3"/>
            </a:pPr>
            <a:endParaRPr lang="en-IE" sz="2800" dirty="0"/>
          </a:p>
          <a:p>
            <a:pPr marL="971550" lvl="1" indent="-514350">
              <a:buFont typeface="+mj-lt"/>
              <a:buAutoNum type="arabicPeriod" startAt="3"/>
            </a:pPr>
            <a:r>
              <a:rPr lang="en-IE" sz="2800" dirty="0" smtClean="0"/>
              <a:t>Novel uses (Genetics, Scale chemistry </a:t>
            </a:r>
            <a:r>
              <a:rPr lang="en-IE" sz="2800" dirty="0" err="1" smtClean="0"/>
              <a:t>etc</a:t>
            </a:r>
            <a:r>
              <a:rPr lang="en-IE" sz="2800" dirty="0" smtClean="0"/>
              <a:t> </a:t>
            </a:r>
            <a:r>
              <a:rPr lang="en-IE" sz="2800" dirty="0"/>
              <a:t>?</a:t>
            </a:r>
          </a:p>
        </p:txBody>
      </p:sp>
      <p:pic>
        <p:nvPicPr>
          <p:cNvPr id="11" name="Picture 10"/>
          <p:cNvPicPr>
            <a:picLocks noChangeAspect="1"/>
          </p:cNvPicPr>
          <p:nvPr/>
        </p:nvPicPr>
        <p:blipFill rotWithShape="1">
          <a:blip r:embed="rId4"/>
          <a:srcRect r="537" b="17364"/>
          <a:stretch/>
        </p:blipFill>
        <p:spPr>
          <a:xfrm>
            <a:off x="7276012" y="1387651"/>
            <a:ext cx="3686434" cy="300430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3677" y="5435511"/>
            <a:ext cx="3977640" cy="993648"/>
          </a:xfrm>
          <a:prstGeom prst="rect">
            <a:avLst/>
          </a:prstGeom>
        </p:spPr>
      </p:pic>
    </p:spTree>
    <p:extLst>
      <p:ext uri="{BB962C8B-B14F-4D97-AF65-F5344CB8AC3E}">
        <p14:creationId xmlns:p14="http://schemas.microsoft.com/office/powerpoint/2010/main" val="10574211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537" b="17364"/>
          <a:stretch/>
        </p:blipFill>
        <p:spPr>
          <a:xfrm>
            <a:off x="11116844" y="130628"/>
            <a:ext cx="942881" cy="768412"/>
          </a:xfrm>
          <a:prstGeom prst="rect">
            <a:avLst/>
          </a:prstGeom>
        </p:spPr>
      </p:pic>
      <p:pic>
        <p:nvPicPr>
          <p:cNvPr id="5" name="Picture 4"/>
          <p:cNvPicPr/>
          <p:nvPr/>
        </p:nvPicPr>
        <p:blipFill rotWithShape="1">
          <a:blip r:embed="rId3">
            <a:extLst>
              <a:ext uri="{28A0092B-C50C-407E-A947-70E740481C1C}">
                <a14:useLocalDpi xmlns:a14="http://schemas.microsoft.com/office/drawing/2010/main" val="0"/>
              </a:ext>
            </a:extLst>
          </a:blip>
          <a:srcRect l="38177" t="19031" r="30646" b="27841"/>
          <a:stretch/>
        </p:blipFill>
        <p:spPr bwMode="auto">
          <a:xfrm>
            <a:off x="4253348" y="962057"/>
            <a:ext cx="6758641" cy="5357082"/>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2" name="TextBox 1"/>
          <p:cNvSpPr txBox="1"/>
          <p:nvPr/>
        </p:nvSpPr>
        <p:spPr>
          <a:xfrm>
            <a:off x="329256" y="205152"/>
            <a:ext cx="3441078" cy="6740307"/>
          </a:xfrm>
          <a:prstGeom prst="rect">
            <a:avLst/>
          </a:prstGeom>
          <a:noFill/>
        </p:spPr>
        <p:txBody>
          <a:bodyPr wrap="square" rtlCol="0">
            <a:spAutoFit/>
          </a:bodyPr>
          <a:lstStyle/>
          <a:p>
            <a:r>
              <a:rPr lang="en-IE" dirty="0" smtClean="0"/>
              <a:t>Original Archive in </a:t>
            </a:r>
            <a:r>
              <a:rPr lang="en-IE" dirty="0" err="1" smtClean="0"/>
              <a:t>Cathal</a:t>
            </a:r>
            <a:r>
              <a:rPr lang="en-IE" dirty="0" smtClean="0"/>
              <a:t> </a:t>
            </a:r>
            <a:r>
              <a:rPr lang="en-IE" dirty="0" err="1" smtClean="0"/>
              <a:t>Brugha</a:t>
            </a:r>
            <a:r>
              <a:rPr lang="en-IE" dirty="0" smtClean="0"/>
              <a:t> Street ( Dept. of Fisheries)</a:t>
            </a:r>
          </a:p>
          <a:p>
            <a:endParaRPr lang="en-IE" dirty="0" smtClean="0"/>
          </a:p>
          <a:p>
            <a:r>
              <a:rPr lang="en-IE" dirty="0" smtClean="0"/>
              <a:t>Moved to FRC </a:t>
            </a:r>
            <a:r>
              <a:rPr lang="en-IE" dirty="0" err="1" smtClean="0"/>
              <a:t>Abbotstown</a:t>
            </a:r>
            <a:endParaRPr lang="en-IE" dirty="0" smtClean="0"/>
          </a:p>
          <a:p>
            <a:r>
              <a:rPr lang="en-IE" dirty="0" smtClean="0"/>
              <a:t>Storage was ad hoc in cupboards, under desks. </a:t>
            </a:r>
          </a:p>
          <a:p>
            <a:endParaRPr lang="en-IE" dirty="0" smtClean="0"/>
          </a:p>
          <a:p>
            <a:r>
              <a:rPr lang="en-IE" dirty="0" smtClean="0"/>
              <a:t>Eventually moved to outside </a:t>
            </a:r>
            <a:r>
              <a:rPr lang="en-IE" dirty="0" err="1" smtClean="0"/>
              <a:t>portacabins</a:t>
            </a:r>
            <a:r>
              <a:rPr lang="en-IE" dirty="0" smtClean="0"/>
              <a:t>.  These </a:t>
            </a:r>
            <a:r>
              <a:rPr lang="en-IE" dirty="0" err="1" smtClean="0"/>
              <a:t>portacabins</a:t>
            </a:r>
            <a:r>
              <a:rPr lang="en-IE" dirty="0" smtClean="0"/>
              <a:t> became </a:t>
            </a:r>
            <a:r>
              <a:rPr lang="en-IE" dirty="0" err="1" smtClean="0"/>
              <a:t>unuseable</a:t>
            </a:r>
            <a:r>
              <a:rPr lang="en-IE" dirty="0" smtClean="0"/>
              <a:t> after time and scale collection and storage boxes were in a bad state of decay.</a:t>
            </a:r>
          </a:p>
          <a:p>
            <a:endParaRPr lang="en-IE" dirty="0" smtClean="0"/>
          </a:p>
          <a:p>
            <a:r>
              <a:rPr lang="en-IE" dirty="0" smtClean="0"/>
              <a:t>Efforts were then made to clean and </a:t>
            </a:r>
            <a:r>
              <a:rPr lang="en-IE" dirty="0" err="1" smtClean="0"/>
              <a:t>rebox</a:t>
            </a:r>
            <a:r>
              <a:rPr lang="en-IE" dirty="0" smtClean="0"/>
              <a:t> the collection.</a:t>
            </a:r>
          </a:p>
          <a:p>
            <a:endParaRPr lang="en-IE" dirty="0" smtClean="0"/>
          </a:p>
          <a:p>
            <a:r>
              <a:rPr lang="en-IE" dirty="0" smtClean="0"/>
              <a:t>Collection was transported to Newport but still needed cleaning and </a:t>
            </a:r>
            <a:r>
              <a:rPr lang="en-IE" dirty="0" err="1" smtClean="0"/>
              <a:t>reboxing</a:t>
            </a:r>
            <a:r>
              <a:rPr lang="en-IE" dirty="0" smtClean="0"/>
              <a:t>:</a:t>
            </a:r>
          </a:p>
          <a:p>
            <a:endParaRPr lang="en-IE" dirty="0" smtClean="0"/>
          </a:p>
          <a:p>
            <a:r>
              <a:rPr lang="en-IE" sz="2400" dirty="0" smtClean="0">
                <a:solidFill>
                  <a:srgbClr val="C00000"/>
                </a:solidFill>
              </a:rPr>
              <a:t>Several elements in the Archive i.e. mounted scales (shown)</a:t>
            </a:r>
            <a:endParaRPr lang="en-IE" sz="2400" dirty="0">
              <a:solidFill>
                <a:srgbClr val="C00000"/>
              </a:solidFill>
            </a:endParaRPr>
          </a:p>
        </p:txBody>
      </p:sp>
    </p:spTree>
    <p:extLst>
      <p:ext uri="{BB962C8B-B14F-4D97-AF65-F5344CB8AC3E}">
        <p14:creationId xmlns:p14="http://schemas.microsoft.com/office/powerpoint/2010/main" val="15907918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537" b="17364"/>
          <a:stretch/>
        </p:blipFill>
        <p:spPr>
          <a:xfrm>
            <a:off x="11116844" y="130628"/>
            <a:ext cx="942881" cy="768412"/>
          </a:xfrm>
          <a:prstGeom prst="rect">
            <a:avLst/>
          </a:prstGeom>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rot="4391971">
            <a:off x="-400250" y="2087004"/>
            <a:ext cx="5939307" cy="3574687"/>
          </a:xfrm>
          <a:prstGeom prst="rect">
            <a:avLst/>
          </a:prstGeom>
          <a:noFill/>
        </p:spPr>
      </p:pic>
      <p:sp>
        <p:nvSpPr>
          <p:cNvPr id="2" name="TextBox 1"/>
          <p:cNvSpPr txBox="1"/>
          <p:nvPr/>
        </p:nvSpPr>
        <p:spPr>
          <a:xfrm>
            <a:off x="1259104" y="499474"/>
            <a:ext cx="3546461" cy="584775"/>
          </a:xfrm>
          <a:prstGeom prst="rect">
            <a:avLst/>
          </a:prstGeom>
          <a:noFill/>
        </p:spPr>
        <p:txBody>
          <a:bodyPr wrap="square" rtlCol="0">
            <a:spAutoFit/>
          </a:bodyPr>
          <a:lstStyle/>
          <a:p>
            <a:r>
              <a:rPr lang="en-IE" sz="3200" dirty="0" smtClean="0"/>
              <a:t>Rolled acetates</a:t>
            </a:r>
            <a:endParaRPr lang="en-IE" sz="3200" dirty="0"/>
          </a:p>
        </p:txBody>
      </p:sp>
      <p:pic>
        <p:nvPicPr>
          <p:cNvPr id="5" name="Picture 4" descr="image3-2.JPG"/>
          <p:cNvPicPr>
            <a:picLocks noChangeAspect="1"/>
          </p:cNvPicPr>
          <p:nvPr/>
        </p:nvPicPr>
        <p:blipFill rotWithShape="1">
          <a:blip r:embed="rId4" cstate="print">
            <a:extLst>
              <a:ext uri="{28A0092B-C50C-407E-A947-70E740481C1C}">
                <a14:useLocalDpi xmlns:a14="http://schemas.microsoft.com/office/drawing/2010/main" val="0"/>
              </a:ext>
            </a:extLst>
          </a:blip>
          <a:srcRect l="15579" t="13745" r="7831" b="12020"/>
          <a:stretch/>
        </p:blipFill>
        <p:spPr>
          <a:xfrm rot="10800000">
            <a:off x="6937992" y="2739668"/>
            <a:ext cx="3756416" cy="2730670"/>
          </a:xfrm>
          <a:prstGeom prst="rect">
            <a:avLst/>
          </a:prstGeom>
        </p:spPr>
      </p:pic>
      <p:sp>
        <p:nvSpPr>
          <p:cNvPr id="6" name="TextBox 5"/>
          <p:cNvSpPr txBox="1"/>
          <p:nvPr/>
        </p:nvSpPr>
        <p:spPr>
          <a:xfrm>
            <a:off x="6687578" y="1398545"/>
            <a:ext cx="3270738" cy="646331"/>
          </a:xfrm>
          <a:prstGeom prst="rect">
            <a:avLst/>
          </a:prstGeom>
          <a:noFill/>
        </p:spPr>
        <p:txBody>
          <a:bodyPr wrap="square" rtlCol="0">
            <a:spAutoFit/>
          </a:bodyPr>
          <a:lstStyle/>
          <a:p>
            <a:r>
              <a:rPr lang="en-US" sz="3600" dirty="0" smtClean="0"/>
              <a:t>Scale envelopes</a:t>
            </a:r>
            <a:endParaRPr lang="en-IE" sz="3600" dirty="0"/>
          </a:p>
        </p:txBody>
      </p:sp>
    </p:spTree>
    <p:extLst>
      <p:ext uri="{BB962C8B-B14F-4D97-AF65-F5344CB8AC3E}">
        <p14:creationId xmlns:p14="http://schemas.microsoft.com/office/powerpoint/2010/main" val="37916482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537" b="17364"/>
          <a:stretch/>
        </p:blipFill>
        <p:spPr>
          <a:xfrm>
            <a:off x="11116844" y="130628"/>
            <a:ext cx="942881" cy="768412"/>
          </a:xfrm>
          <a:prstGeom prst="rect">
            <a:avLst/>
          </a:prstGeom>
        </p:spPr>
      </p:pic>
      <p:graphicFrame>
        <p:nvGraphicFramePr>
          <p:cNvPr id="2" name="Table 1"/>
          <p:cNvGraphicFramePr>
            <a:graphicFrameLocks noGrp="1"/>
          </p:cNvGraphicFramePr>
          <p:nvPr/>
        </p:nvGraphicFramePr>
        <p:xfrm>
          <a:off x="739036" y="1149860"/>
          <a:ext cx="10083452" cy="4912738"/>
        </p:xfrm>
        <a:graphic>
          <a:graphicData uri="http://schemas.openxmlformats.org/drawingml/2006/table">
            <a:tbl>
              <a:tblPr>
                <a:tableStyleId>{5C22544A-7EE6-4342-B048-85BDC9FD1C3A}</a:tableStyleId>
              </a:tblPr>
              <a:tblGrid>
                <a:gridCol w="2523024">
                  <a:extLst>
                    <a:ext uri="{9D8B030D-6E8A-4147-A177-3AD203B41FA5}">
                      <a16:colId xmlns:a16="http://schemas.microsoft.com/office/drawing/2014/main" val="2620732598"/>
                    </a:ext>
                  </a:extLst>
                </a:gridCol>
                <a:gridCol w="2488462">
                  <a:extLst>
                    <a:ext uri="{9D8B030D-6E8A-4147-A177-3AD203B41FA5}">
                      <a16:colId xmlns:a16="http://schemas.microsoft.com/office/drawing/2014/main" val="1347240614"/>
                    </a:ext>
                  </a:extLst>
                </a:gridCol>
                <a:gridCol w="2078245">
                  <a:extLst>
                    <a:ext uri="{9D8B030D-6E8A-4147-A177-3AD203B41FA5}">
                      <a16:colId xmlns:a16="http://schemas.microsoft.com/office/drawing/2014/main" val="2447087464"/>
                    </a:ext>
                  </a:extLst>
                </a:gridCol>
                <a:gridCol w="643510">
                  <a:extLst>
                    <a:ext uri="{9D8B030D-6E8A-4147-A177-3AD203B41FA5}">
                      <a16:colId xmlns:a16="http://schemas.microsoft.com/office/drawing/2014/main" val="301308901"/>
                    </a:ext>
                  </a:extLst>
                </a:gridCol>
                <a:gridCol w="1105983">
                  <a:extLst>
                    <a:ext uri="{9D8B030D-6E8A-4147-A177-3AD203B41FA5}">
                      <a16:colId xmlns:a16="http://schemas.microsoft.com/office/drawing/2014/main" val="606410927"/>
                    </a:ext>
                  </a:extLst>
                </a:gridCol>
                <a:gridCol w="1244228">
                  <a:extLst>
                    <a:ext uri="{9D8B030D-6E8A-4147-A177-3AD203B41FA5}">
                      <a16:colId xmlns:a16="http://schemas.microsoft.com/office/drawing/2014/main" val="3631073516"/>
                    </a:ext>
                  </a:extLst>
                </a:gridCol>
              </a:tblGrid>
              <a:tr h="872308">
                <a:tc>
                  <a:txBody>
                    <a:bodyPr/>
                    <a:lstStyle/>
                    <a:p>
                      <a:pPr algn="l" fontAlgn="b"/>
                      <a:r>
                        <a:rPr lang="en-IE" sz="1800" u="none" strike="noStrike">
                          <a:effectLst/>
                        </a:rPr>
                        <a:t>River</a:t>
                      </a:r>
                      <a:endParaRPr lang="en-IE" sz="1800" b="1" i="0" u="none" strike="noStrike">
                        <a:effectLst/>
                        <a:latin typeface="Arial" panose="020B0604020202020204" pitchFamily="34" charset="0"/>
                      </a:endParaRPr>
                    </a:p>
                  </a:txBody>
                  <a:tcPr marL="9525" marR="9525" marT="9525" marB="0" anchor="b"/>
                </a:tc>
                <a:tc>
                  <a:txBody>
                    <a:bodyPr/>
                    <a:lstStyle/>
                    <a:p>
                      <a:pPr algn="l" fontAlgn="b"/>
                      <a:r>
                        <a:rPr lang="en-IE" sz="1800" u="none" strike="noStrike">
                          <a:effectLst/>
                        </a:rPr>
                        <a:t>Years</a:t>
                      </a:r>
                      <a:endParaRPr lang="en-IE" sz="1800" b="1" i="0" u="none" strike="noStrike">
                        <a:effectLst/>
                        <a:latin typeface="Arial" panose="020B0604020202020204" pitchFamily="34" charset="0"/>
                      </a:endParaRPr>
                    </a:p>
                  </a:txBody>
                  <a:tcPr marL="9525" marR="9525" marT="9525" marB="0" anchor="b"/>
                </a:tc>
                <a:tc>
                  <a:txBody>
                    <a:bodyPr/>
                    <a:lstStyle/>
                    <a:p>
                      <a:pPr algn="l" fontAlgn="b"/>
                      <a:r>
                        <a:rPr lang="en-IE" sz="1800" u="none" strike="noStrike">
                          <a:effectLst/>
                        </a:rPr>
                        <a:t>Status</a:t>
                      </a:r>
                      <a:endParaRPr lang="en-IE" sz="1800" b="1" i="0" u="none" strike="noStrike">
                        <a:effectLst/>
                        <a:latin typeface="Arial" panose="020B0604020202020204" pitchFamily="34" charset="0"/>
                      </a:endParaRPr>
                    </a:p>
                  </a:txBody>
                  <a:tcPr marL="9525" marR="9525" marT="9525" marB="0" anchor="b"/>
                </a:tc>
                <a:tc>
                  <a:txBody>
                    <a:bodyPr/>
                    <a:lstStyle/>
                    <a:p>
                      <a:pPr algn="l" fontAlgn="b"/>
                      <a:r>
                        <a:rPr lang="en-IE" sz="1800" u="none" strike="noStrike">
                          <a:effectLst/>
                        </a:rPr>
                        <a:t>No. years</a:t>
                      </a:r>
                      <a:endParaRPr lang="en-IE" sz="1800" b="1" i="0" u="none" strike="noStrike">
                        <a:effectLst/>
                        <a:latin typeface="Arial" panose="020B0604020202020204" pitchFamily="34" charset="0"/>
                      </a:endParaRPr>
                    </a:p>
                  </a:txBody>
                  <a:tcPr marL="9525" marR="9525" marT="9525" marB="0" anchor="b"/>
                </a:tc>
                <a:tc>
                  <a:txBody>
                    <a:bodyPr/>
                    <a:lstStyle/>
                    <a:p>
                      <a:pPr algn="l" fontAlgn="b"/>
                      <a:r>
                        <a:rPr lang="en-IE" sz="1800" u="none" strike="noStrike">
                          <a:effectLst/>
                        </a:rPr>
                        <a:t>No of samples</a:t>
                      </a:r>
                      <a:endParaRPr lang="en-IE" sz="1800" b="1" i="0" u="none" strike="noStrike">
                        <a:effectLst/>
                        <a:latin typeface="Arial" panose="020B0604020202020204" pitchFamily="34" charset="0"/>
                      </a:endParaRPr>
                    </a:p>
                  </a:txBody>
                  <a:tcPr marL="9525" marR="9525" marT="9525" marB="0" anchor="b"/>
                </a:tc>
                <a:tc>
                  <a:txBody>
                    <a:bodyPr/>
                    <a:lstStyle/>
                    <a:p>
                      <a:pPr algn="l" fontAlgn="b"/>
                      <a:r>
                        <a:rPr lang="en-IE" sz="1800" u="none" strike="noStrike">
                          <a:effectLst/>
                        </a:rPr>
                        <a:t>No. per year</a:t>
                      </a:r>
                      <a:endParaRPr lang="en-IE" sz="1800" b="1"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1689598324"/>
                  </a:ext>
                </a:extLst>
              </a:tr>
              <a:tr h="579010">
                <a:tc>
                  <a:txBody>
                    <a:bodyPr/>
                    <a:lstStyle/>
                    <a:p>
                      <a:pPr algn="l" fontAlgn="b"/>
                      <a:r>
                        <a:rPr lang="en-IE" sz="1800" u="none" strike="noStrike">
                          <a:effectLst/>
                        </a:rPr>
                        <a:t>Burrishoole River </a:t>
                      </a:r>
                      <a:endParaRPr lang="en-IE" sz="18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E" sz="1800" u="none" strike="noStrike" dirty="0">
                          <a:effectLst/>
                        </a:rPr>
                        <a:t>1964 to 2008</a:t>
                      </a:r>
                      <a:endParaRPr lang="en-IE" sz="1800" b="0" i="0" u="none" strike="noStrike" dirty="0">
                        <a:effectLst/>
                        <a:latin typeface="Arial" panose="020B0604020202020204" pitchFamily="34" charset="0"/>
                      </a:endParaRPr>
                    </a:p>
                  </a:txBody>
                  <a:tcPr marL="9525" marR="9525" marT="9525" marB="0" anchor="b"/>
                </a:tc>
                <a:tc>
                  <a:txBody>
                    <a:bodyPr/>
                    <a:lstStyle/>
                    <a:p>
                      <a:pPr algn="l" fontAlgn="b"/>
                      <a:r>
                        <a:rPr lang="en-IE" sz="1800" u="none" strike="noStrike">
                          <a:effectLst/>
                        </a:rPr>
                        <a:t>Envelopes/Mounted/Rolled</a:t>
                      </a:r>
                      <a:endParaRPr lang="en-IE" sz="1800" b="0" i="0" u="none" strike="noStrike">
                        <a:effectLst/>
                        <a:latin typeface="Arial" panose="020B0604020202020204" pitchFamily="34" charset="0"/>
                      </a:endParaRPr>
                    </a:p>
                  </a:txBody>
                  <a:tcPr marL="9525" marR="9525" marT="9525" marB="0" anchor="b"/>
                </a:tc>
                <a:tc>
                  <a:txBody>
                    <a:bodyPr/>
                    <a:lstStyle/>
                    <a:p>
                      <a:pPr algn="r" fontAlgn="b"/>
                      <a:r>
                        <a:rPr lang="en-IE" sz="1800" u="none" strike="noStrike">
                          <a:effectLst/>
                        </a:rPr>
                        <a:t>40</a:t>
                      </a:r>
                      <a:endParaRPr lang="en-IE" sz="1800" b="0" i="0" u="none" strike="noStrike">
                        <a:effectLst/>
                        <a:latin typeface="Arial" panose="020B0604020202020204" pitchFamily="34" charset="0"/>
                      </a:endParaRPr>
                    </a:p>
                  </a:txBody>
                  <a:tcPr marL="9525" marR="9525" marT="9525" marB="0" anchor="b"/>
                </a:tc>
                <a:tc>
                  <a:txBody>
                    <a:bodyPr/>
                    <a:lstStyle/>
                    <a:p>
                      <a:pPr algn="r" fontAlgn="b"/>
                      <a:r>
                        <a:rPr lang="en-IE" sz="1800" u="none" strike="noStrike">
                          <a:effectLst/>
                        </a:rPr>
                        <a:t>462</a:t>
                      </a:r>
                      <a:endParaRPr lang="en-IE" sz="1800" b="0" i="0" u="none" strike="noStrike">
                        <a:effectLst/>
                        <a:latin typeface="Arial" panose="020B0604020202020204" pitchFamily="34" charset="0"/>
                      </a:endParaRPr>
                    </a:p>
                  </a:txBody>
                  <a:tcPr marL="9525" marR="9525" marT="9525" marB="0" anchor="b"/>
                </a:tc>
                <a:tc>
                  <a:txBody>
                    <a:bodyPr/>
                    <a:lstStyle/>
                    <a:p>
                      <a:pPr algn="r" fontAlgn="b"/>
                      <a:r>
                        <a:rPr lang="en-IE" sz="1800" u="none" strike="noStrike">
                          <a:effectLst/>
                        </a:rPr>
                        <a:t>12</a:t>
                      </a:r>
                      <a:endParaRPr lang="en-IE" sz="18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100373144"/>
                  </a:ext>
                </a:extLst>
              </a:tr>
              <a:tr h="579010">
                <a:tc>
                  <a:txBody>
                    <a:bodyPr/>
                    <a:lstStyle/>
                    <a:p>
                      <a:pPr algn="l" fontAlgn="b"/>
                      <a:r>
                        <a:rPr lang="en-IE" sz="1800" u="none" strike="noStrike">
                          <a:effectLst/>
                        </a:rPr>
                        <a:t>Corrib River</a:t>
                      </a:r>
                      <a:endParaRPr lang="en-IE" sz="18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E" sz="1800" u="none" strike="noStrike">
                          <a:effectLst/>
                        </a:rPr>
                        <a:t>1960- 2008. </a:t>
                      </a:r>
                      <a:endParaRPr lang="en-IE" sz="1800" b="0" i="0" u="none" strike="noStrike">
                        <a:effectLst/>
                        <a:latin typeface="Arial" panose="020B0604020202020204" pitchFamily="34" charset="0"/>
                      </a:endParaRPr>
                    </a:p>
                  </a:txBody>
                  <a:tcPr marL="9525" marR="9525" marT="9525" marB="0" anchor="b"/>
                </a:tc>
                <a:tc>
                  <a:txBody>
                    <a:bodyPr/>
                    <a:lstStyle/>
                    <a:p>
                      <a:pPr algn="l" fontAlgn="b"/>
                      <a:r>
                        <a:rPr lang="en-IE" sz="1800" u="none" strike="noStrike">
                          <a:effectLst/>
                        </a:rPr>
                        <a:t>Envelopes/Mounted/Rolled</a:t>
                      </a:r>
                      <a:endParaRPr lang="en-IE" sz="1800" b="0" i="0" u="none" strike="noStrike">
                        <a:effectLst/>
                        <a:latin typeface="Arial" panose="020B0604020202020204" pitchFamily="34" charset="0"/>
                      </a:endParaRPr>
                    </a:p>
                  </a:txBody>
                  <a:tcPr marL="9525" marR="9525" marT="9525" marB="0" anchor="b"/>
                </a:tc>
                <a:tc>
                  <a:txBody>
                    <a:bodyPr/>
                    <a:lstStyle/>
                    <a:p>
                      <a:pPr algn="r" fontAlgn="b"/>
                      <a:r>
                        <a:rPr lang="en-IE" sz="1800" u="none" strike="noStrike">
                          <a:effectLst/>
                        </a:rPr>
                        <a:t>49</a:t>
                      </a:r>
                      <a:endParaRPr lang="en-IE" sz="1800" b="0" i="0" u="none" strike="noStrike">
                        <a:effectLst/>
                        <a:latin typeface="Arial" panose="020B0604020202020204" pitchFamily="34" charset="0"/>
                      </a:endParaRPr>
                    </a:p>
                  </a:txBody>
                  <a:tcPr marL="9525" marR="9525" marT="9525" marB="0" anchor="b"/>
                </a:tc>
                <a:tc>
                  <a:txBody>
                    <a:bodyPr/>
                    <a:lstStyle/>
                    <a:p>
                      <a:pPr algn="r" fontAlgn="b"/>
                      <a:r>
                        <a:rPr lang="en-IE" sz="1800" u="none" strike="noStrike">
                          <a:effectLst/>
                        </a:rPr>
                        <a:t>565</a:t>
                      </a:r>
                      <a:endParaRPr lang="en-IE" sz="1800" b="0" i="0" u="none" strike="noStrike">
                        <a:effectLst/>
                        <a:latin typeface="Arial" panose="020B0604020202020204" pitchFamily="34" charset="0"/>
                      </a:endParaRPr>
                    </a:p>
                  </a:txBody>
                  <a:tcPr marL="9525" marR="9525" marT="9525" marB="0" anchor="b"/>
                </a:tc>
                <a:tc>
                  <a:txBody>
                    <a:bodyPr/>
                    <a:lstStyle/>
                    <a:p>
                      <a:pPr algn="r" fontAlgn="b"/>
                      <a:r>
                        <a:rPr lang="en-IE" sz="1800" u="none" strike="noStrike">
                          <a:effectLst/>
                        </a:rPr>
                        <a:t>12</a:t>
                      </a:r>
                      <a:endParaRPr lang="en-IE" sz="18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232478049"/>
                  </a:ext>
                </a:extLst>
              </a:tr>
              <a:tr h="862195">
                <a:tc>
                  <a:txBody>
                    <a:bodyPr/>
                    <a:lstStyle/>
                    <a:p>
                      <a:pPr algn="l" fontAlgn="b"/>
                      <a:r>
                        <a:rPr lang="en-IE" sz="1800" u="none" strike="noStrike">
                          <a:effectLst/>
                        </a:rPr>
                        <a:t>Erne River</a:t>
                      </a:r>
                      <a:endParaRPr lang="en-IE" sz="18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E" sz="1800" u="none" strike="noStrike">
                          <a:effectLst/>
                        </a:rPr>
                        <a:t>1927, 1928, 1952, 1958, 1969 - 1971, 1980 to 2008.</a:t>
                      </a:r>
                      <a:endParaRPr lang="en-IE" sz="1800" b="0" i="0" u="none" strike="noStrike">
                        <a:effectLst/>
                        <a:latin typeface="Arial" panose="020B0604020202020204" pitchFamily="34" charset="0"/>
                      </a:endParaRPr>
                    </a:p>
                  </a:txBody>
                  <a:tcPr marL="9525" marR="9525" marT="9525" marB="0" anchor="b"/>
                </a:tc>
                <a:tc>
                  <a:txBody>
                    <a:bodyPr/>
                    <a:lstStyle/>
                    <a:p>
                      <a:pPr algn="l" fontAlgn="b"/>
                      <a:r>
                        <a:rPr lang="en-IE" sz="1800" u="none" strike="noStrike">
                          <a:effectLst/>
                        </a:rPr>
                        <a:t>Envelopes/Mounted/Rolled</a:t>
                      </a:r>
                      <a:endParaRPr lang="en-IE" sz="1800" b="0" i="0" u="none" strike="noStrike">
                        <a:effectLst/>
                        <a:latin typeface="Arial" panose="020B0604020202020204" pitchFamily="34" charset="0"/>
                      </a:endParaRPr>
                    </a:p>
                  </a:txBody>
                  <a:tcPr marL="9525" marR="9525" marT="9525" marB="0" anchor="b"/>
                </a:tc>
                <a:tc>
                  <a:txBody>
                    <a:bodyPr/>
                    <a:lstStyle/>
                    <a:p>
                      <a:pPr algn="r" fontAlgn="b"/>
                      <a:r>
                        <a:rPr lang="en-IE" sz="1800" u="none" strike="noStrike">
                          <a:effectLst/>
                        </a:rPr>
                        <a:t>36</a:t>
                      </a:r>
                      <a:endParaRPr lang="en-IE" sz="1800" b="0" i="0" u="none" strike="noStrike">
                        <a:effectLst/>
                        <a:latin typeface="Arial" panose="020B0604020202020204" pitchFamily="34" charset="0"/>
                      </a:endParaRPr>
                    </a:p>
                  </a:txBody>
                  <a:tcPr marL="9525" marR="9525" marT="9525" marB="0" anchor="b"/>
                </a:tc>
                <a:tc>
                  <a:txBody>
                    <a:bodyPr/>
                    <a:lstStyle/>
                    <a:p>
                      <a:pPr algn="r" fontAlgn="b"/>
                      <a:r>
                        <a:rPr lang="en-IE" sz="1800" u="none" strike="noStrike">
                          <a:effectLst/>
                        </a:rPr>
                        <a:t>415</a:t>
                      </a:r>
                      <a:endParaRPr lang="en-IE" sz="1800" b="0" i="0" u="none" strike="noStrike">
                        <a:effectLst/>
                        <a:latin typeface="Arial" panose="020B0604020202020204" pitchFamily="34" charset="0"/>
                      </a:endParaRPr>
                    </a:p>
                  </a:txBody>
                  <a:tcPr marL="9525" marR="9525" marT="9525" marB="0" anchor="b"/>
                </a:tc>
                <a:tc>
                  <a:txBody>
                    <a:bodyPr/>
                    <a:lstStyle/>
                    <a:p>
                      <a:pPr algn="r" fontAlgn="b"/>
                      <a:r>
                        <a:rPr lang="en-IE" sz="1800" u="none" strike="noStrike">
                          <a:effectLst/>
                        </a:rPr>
                        <a:t>12</a:t>
                      </a:r>
                      <a:endParaRPr lang="en-IE" sz="18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298856053"/>
                  </a:ext>
                </a:extLst>
              </a:tr>
              <a:tr h="579010">
                <a:tc>
                  <a:txBody>
                    <a:bodyPr/>
                    <a:lstStyle/>
                    <a:p>
                      <a:pPr algn="l" fontAlgn="b"/>
                      <a:r>
                        <a:rPr lang="en-IE" sz="1800" u="none" strike="noStrike">
                          <a:effectLst/>
                        </a:rPr>
                        <a:t>Boyne River</a:t>
                      </a:r>
                      <a:endParaRPr lang="en-IE" sz="18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E" sz="1800" u="none" strike="noStrike">
                          <a:effectLst/>
                        </a:rPr>
                        <a:t>1945 – 1988. </a:t>
                      </a:r>
                      <a:endParaRPr lang="en-IE" sz="1800" b="0" i="0" u="none" strike="noStrike">
                        <a:effectLst/>
                        <a:latin typeface="Arial" panose="020B0604020202020204" pitchFamily="34" charset="0"/>
                      </a:endParaRPr>
                    </a:p>
                  </a:txBody>
                  <a:tcPr marL="9525" marR="9525" marT="9525" marB="0" anchor="b"/>
                </a:tc>
                <a:tc>
                  <a:txBody>
                    <a:bodyPr/>
                    <a:lstStyle/>
                    <a:p>
                      <a:pPr algn="l" fontAlgn="b"/>
                      <a:r>
                        <a:rPr lang="en-IE" sz="1800" u="none" strike="noStrike">
                          <a:effectLst/>
                        </a:rPr>
                        <a:t>Envelopes/Mounted/Rolled</a:t>
                      </a:r>
                      <a:endParaRPr lang="en-IE" sz="1800" b="0" i="0" u="none" strike="noStrike">
                        <a:effectLst/>
                        <a:latin typeface="Arial" panose="020B0604020202020204" pitchFamily="34" charset="0"/>
                      </a:endParaRPr>
                    </a:p>
                  </a:txBody>
                  <a:tcPr marL="9525" marR="9525" marT="9525" marB="0" anchor="b"/>
                </a:tc>
                <a:tc>
                  <a:txBody>
                    <a:bodyPr/>
                    <a:lstStyle/>
                    <a:p>
                      <a:pPr algn="r" fontAlgn="b"/>
                      <a:r>
                        <a:rPr lang="en-IE" sz="1800" u="none" strike="noStrike">
                          <a:effectLst/>
                        </a:rPr>
                        <a:t>44</a:t>
                      </a:r>
                      <a:endParaRPr lang="en-IE" sz="1800" b="0" i="0" u="none" strike="noStrike">
                        <a:effectLst/>
                        <a:latin typeface="Arial" panose="020B0604020202020204" pitchFamily="34" charset="0"/>
                      </a:endParaRPr>
                    </a:p>
                  </a:txBody>
                  <a:tcPr marL="9525" marR="9525" marT="9525" marB="0" anchor="b"/>
                </a:tc>
                <a:tc>
                  <a:txBody>
                    <a:bodyPr/>
                    <a:lstStyle/>
                    <a:p>
                      <a:pPr algn="r" fontAlgn="b"/>
                      <a:r>
                        <a:rPr lang="en-IE" sz="1800" u="none" strike="noStrike">
                          <a:effectLst/>
                        </a:rPr>
                        <a:t>508</a:t>
                      </a:r>
                      <a:endParaRPr lang="en-IE" sz="1800" b="0" i="0" u="none" strike="noStrike">
                        <a:effectLst/>
                        <a:latin typeface="Arial" panose="020B0604020202020204" pitchFamily="34" charset="0"/>
                      </a:endParaRPr>
                    </a:p>
                  </a:txBody>
                  <a:tcPr marL="9525" marR="9525" marT="9525" marB="0" anchor="b"/>
                </a:tc>
                <a:tc>
                  <a:txBody>
                    <a:bodyPr/>
                    <a:lstStyle/>
                    <a:p>
                      <a:pPr algn="r" fontAlgn="b"/>
                      <a:r>
                        <a:rPr lang="en-IE" sz="1800" u="none" strike="noStrike">
                          <a:effectLst/>
                        </a:rPr>
                        <a:t>12</a:t>
                      </a:r>
                      <a:endParaRPr lang="en-IE" sz="18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2500191813"/>
                  </a:ext>
                </a:extLst>
              </a:tr>
              <a:tr h="579010">
                <a:tc>
                  <a:txBody>
                    <a:bodyPr/>
                    <a:lstStyle/>
                    <a:p>
                      <a:pPr algn="l" fontAlgn="b"/>
                      <a:r>
                        <a:rPr lang="en-IE" sz="1800" u="none" strike="noStrike">
                          <a:effectLst/>
                        </a:rPr>
                        <a:t>Moy River </a:t>
                      </a:r>
                      <a:endParaRPr lang="en-IE" sz="18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E" sz="1800" u="none" strike="noStrike">
                          <a:effectLst/>
                        </a:rPr>
                        <a:t>1940 to 2008</a:t>
                      </a:r>
                      <a:endParaRPr lang="en-IE" sz="1800" b="0" i="0" u="none" strike="noStrike">
                        <a:effectLst/>
                        <a:latin typeface="Arial" panose="020B0604020202020204" pitchFamily="34" charset="0"/>
                      </a:endParaRPr>
                    </a:p>
                  </a:txBody>
                  <a:tcPr marL="9525" marR="9525" marT="9525" marB="0" anchor="b"/>
                </a:tc>
                <a:tc>
                  <a:txBody>
                    <a:bodyPr/>
                    <a:lstStyle/>
                    <a:p>
                      <a:pPr algn="l" fontAlgn="b"/>
                      <a:r>
                        <a:rPr lang="en-IE" sz="1800" u="none" strike="noStrike">
                          <a:effectLst/>
                        </a:rPr>
                        <a:t>Envelopes/Mounted/Rolled</a:t>
                      </a:r>
                      <a:endParaRPr lang="en-IE" sz="1800" b="0" i="0" u="none" strike="noStrike">
                        <a:effectLst/>
                        <a:latin typeface="Arial" panose="020B0604020202020204" pitchFamily="34" charset="0"/>
                      </a:endParaRPr>
                    </a:p>
                  </a:txBody>
                  <a:tcPr marL="9525" marR="9525" marT="9525" marB="0" anchor="b"/>
                </a:tc>
                <a:tc>
                  <a:txBody>
                    <a:bodyPr/>
                    <a:lstStyle/>
                    <a:p>
                      <a:pPr algn="r" fontAlgn="b"/>
                      <a:r>
                        <a:rPr lang="en-IE" sz="1800" u="none" strike="noStrike">
                          <a:effectLst/>
                        </a:rPr>
                        <a:t>69</a:t>
                      </a:r>
                      <a:endParaRPr lang="en-IE" sz="1800" b="0" i="0" u="none" strike="noStrike">
                        <a:effectLst/>
                        <a:latin typeface="Arial" panose="020B0604020202020204" pitchFamily="34" charset="0"/>
                      </a:endParaRPr>
                    </a:p>
                  </a:txBody>
                  <a:tcPr marL="9525" marR="9525" marT="9525" marB="0" anchor="b"/>
                </a:tc>
                <a:tc>
                  <a:txBody>
                    <a:bodyPr/>
                    <a:lstStyle/>
                    <a:p>
                      <a:pPr algn="r" fontAlgn="b"/>
                      <a:r>
                        <a:rPr lang="en-IE" sz="1800" u="none" strike="noStrike">
                          <a:effectLst/>
                        </a:rPr>
                        <a:t>796</a:t>
                      </a:r>
                      <a:endParaRPr lang="en-IE" sz="1800" b="0" i="0" u="none" strike="noStrike">
                        <a:effectLst/>
                        <a:latin typeface="Arial" panose="020B0604020202020204" pitchFamily="34" charset="0"/>
                      </a:endParaRPr>
                    </a:p>
                  </a:txBody>
                  <a:tcPr marL="9525" marR="9525" marT="9525" marB="0" anchor="b"/>
                </a:tc>
                <a:tc>
                  <a:txBody>
                    <a:bodyPr/>
                    <a:lstStyle/>
                    <a:p>
                      <a:pPr algn="r" fontAlgn="b"/>
                      <a:r>
                        <a:rPr lang="en-IE" sz="1800" u="none" strike="noStrike">
                          <a:effectLst/>
                        </a:rPr>
                        <a:t>12</a:t>
                      </a:r>
                      <a:endParaRPr lang="en-IE" sz="18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699001343"/>
                  </a:ext>
                </a:extLst>
              </a:tr>
              <a:tr h="862195">
                <a:tc>
                  <a:txBody>
                    <a:bodyPr/>
                    <a:lstStyle/>
                    <a:p>
                      <a:pPr algn="l" fontAlgn="b"/>
                      <a:r>
                        <a:rPr lang="en-IE" sz="1800" u="none" strike="noStrike">
                          <a:effectLst/>
                        </a:rPr>
                        <a:t>Shannon</a:t>
                      </a:r>
                      <a:endParaRPr lang="en-IE" sz="18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E" sz="1800" u="none" strike="noStrike">
                          <a:effectLst/>
                        </a:rPr>
                        <a:t>1928, 1932, 1933, 1947, 1953, 1953 - 1956, 1962- 1965, 1980 – 1988.</a:t>
                      </a:r>
                      <a:endParaRPr lang="en-IE" sz="1800" b="0" i="0" u="none" strike="noStrike">
                        <a:effectLst/>
                        <a:latin typeface="Arial" panose="020B0604020202020204" pitchFamily="34" charset="0"/>
                      </a:endParaRPr>
                    </a:p>
                  </a:txBody>
                  <a:tcPr marL="9525" marR="9525" marT="9525" marB="0" anchor="b"/>
                </a:tc>
                <a:tc>
                  <a:txBody>
                    <a:bodyPr/>
                    <a:lstStyle/>
                    <a:p>
                      <a:pPr algn="l" fontAlgn="b"/>
                      <a:r>
                        <a:rPr lang="en-IE" sz="1800" u="none" strike="noStrike">
                          <a:effectLst/>
                        </a:rPr>
                        <a:t>Envelopes/Mounted/Rolled</a:t>
                      </a:r>
                      <a:endParaRPr lang="en-IE" sz="1800" b="0" i="0" u="none" strike="noStrike">
                        <a:effectLst/>
                        <a:latin typeface="Arial" panose="020B0604020202020204" pitchFamily="34" charset="0"/>
                      </a:endParaRPr>
                    </a:p>
                  </a:txBody>
                  <a:tcPr marL="9525" marR="9525" marT="9525" marB="0" anchor="b"/>
                </a:tc>
                <a:tc>
                  <a:txBody>
                    <a:bodyPr/>
                    <a:lstStyle/>
                    <a:p>
                      <a:pPr algn="r" fontAlgn="b"/>
                      <a:r>
                        <a:rPr lang="en-IE" sz="1800" u="none" strike="noStrike">
                          <a:effectLst/>
                        </a:rPr>
                        <a:t>22</a:t>
                      </a:r>
                      <a:endParaRPr lang="en-IE" sz="1800" b="0" i="0" u="none" strike="noStrike">
                        <a:effectLst/>
                        <a:latin typeface="Arial" panose="020B0604020202020204" pitchFamily="34" charset="0"/>
                      </a:endParaRPr>
                    </a:p>
                  </a:txBody>
                  <a:tcPr marL="9525" marR="9525" marT="9525" marB="0" anchor="b"/>
                </a:tc>
                <a:tc>
                  <a:txBody>
                    <a:bodyPr/>
                    <a:lstStyle/>
                    <a:p>
                      <a:pPr algn="r" fontAlgn="b"/>
                      <a:r>
                        <a:rPr lang="en-IE" sz="1800" u="none" strike="noStrike">
                          <a:effectLst/>
                        </a:rPr>
                        <a:t>254</a:t>
                      </a:r>
                      <a:endParaRPr lang="en-IE" sz="1800" b="0" i="0" u="none" strike="noStrike">
                        <a:effectLst/>
                        <a:latin typeface="Arial" panose="020B0604020202020204" pitchFamily="34" charset="0"/>
                      </a:endParaRPr>
                    </a:p>
                  </a:txBody>
                  <a:tcPr marL="9525" marR="9525" marT="9525" marB="0" anchor="b"/>
                </a:tc>
                <a:tc>
                  <a:txBody>
                    <a:bodyPr/>
                    <a:lstStyle/>
                    <a:p>
                      <a:pPr algn="r" fontAlgn="b"/>
                      <a:r>
                        <a:rPr lang="en-IE" sz="1800" u="none" strike="noStrike" dirty="0">
                          <a:effectLst/>
                        </a:rPr>
                        <a:t>12</a:t>
                      </a:r>
                      <a:endParaRPr lang="en-IE" sz="1800" b="0" i="0" u="none" strike="noStrike" dirty="0">
                        <a:effectLst/>
                        <a:latin typeface="Arial" panose="020B0604020202020204" pitchFamily="34" charset="0"/>
                      </a:endParaRPr>
                    </a:p>
                  </a:txBody>
                  <a:tcPr marL="9525" marR="9525" marT="9525" marB="0" anchor="b"/>
                </a:tc>
                <a:extLst>
                  <a:ext uri="{0D108BD9-81ED-4DB2-BD59-A6C34878D82A}">
                    <a16:rowId xmlns:a16="http://schemas.microsoft.com/office/drawing/2014/main" val="2381735563"/>
                  </a:ext>
                </a:extLst>
              </a:tr>
            </a:tbl>
          </a:graphicData>
        </a:graphic>
      </p:graphicFrame>
    </p:spTree>
    <p:extLst>
      <p:ext uri="{BB962C8B-B14F-4D97-AF65-F5344CB8AC3E}">
        <p14:creationId xmlns:p14="http://schemas.microsoft.com/office/powerpoint/2010/main" val="16166202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30323" y="186396"/>
            <a:ext cx="9689779" cy="5878532"/>
          </a:xfrm>
          <a:prstGeom prst="rect">
            <a:avLst/>
          </a:prstGeom>
          <a:noFill/>
        </p:spPr>
        <p:txBody>
          <a:bodyPr wrap="square" rtlCol="0">
            <a:spAutoFit/>
          </a:bodyPr>
          <a:lstStyle/>
          <a:p>
            <a:pPr algn="ctr"/>
            <a:r>
              <a:rPr lang="en-IE" sz="3200" dirty="0" smtClean="0"/>
              <a:t>Where did it come from ?</a:t>
            </a:r>
          </a:p>
          <a:p>
            <a:pPr algn="ctr"/>
            <a:endParaRPr lang="en-IE" sz="3200" dirty="0" smtClean="0"/>
          </a:p>
          <a:p>
            <a:pPr marL="971550" lvl="1" indent="-514350">
              <a:buFont typeface="+mj-lt"/>
              <a:buAutoNum type="arabicPeriod"/>
            </a:pPr>
            <a:r>
              <a:rPr lang="en-IE" sz="2800" dirty="0" smtClean="0">
                <a:solidFill>
                  <a:schemeClr val="accent6">
                    <a:lumMod val="60000"/>
                    <a:lumOff val="40000"/>
                  </a:schemeClr>
                </a:solidFill>
              </a:rPr>
              <a:t>1930’s to 60’s</a:t>
            </a:r>
          </a:p>
          <a:p>
            <a:pPr marL="1428750" lvl="2" indent="-514350">
              <a:buFont typeface="Arial" panose="020B0604020202020204" pitchFamily="34" charset="0"/>
              <a:buChar char="•"/>
            </a:pPr>
            <a:r>
              <a:rPr lang="en-IE" sz="2800" dirty="0" smtClean="0">
                <a:solidFill>
                  <a:schemeClr val="accent6">
                    <a:lumMod val="60000"/>
                    <a:lumOff val="40000"/>
                  </a:schemeClr>
                </a:solidFill>
              </a:rPr>
              <a:t>Salmon Fisheries collections</a:t>
            </a:r>
            <a:r>
              <a:rPr lang="en-IE" sz="2800" dirty="0">
                <a:solidFill>
                  <a:schemeClr val="accent6">
                    <a:lumMod val="60000"/>
                    <a:lumOff val="40000"/>
                  </a:schemeClr>
                </a:solidFill>
              </a:rPr>
              <a:t> </a:t>
            </a:r>
            <a:r>
              <a:rPr lang="en-IE" sz="2800" dirty="0" smtClean="0">
                <a:solidFill>
                  <a:schemeClr val="accent6">
                    <a:lumMod val="60000"/>
                    <a:lumOff val="40000"/>
                  </a:schemeClr>
                </a:solidFill>
              </a:rPr>
              <a:t>- Arthur </a:t>
            </a:r>
            <a:r>
              <a:rPr lang="en-IE" sz="2800" dirty="0">
                <a:solidFill>
                  <a:schemeClr val="accent6">
                    <a:lumMod val="60000"/>
                    <a:lumOff val="40000"/>
                  </a:schemeClr>
                </a:solidFill>
              </a:rPr>
              <a:t>Went </a:t>
            </a:r>
            <a:endParaRPr lang="en-IE" sz="2800" dirty="0" smtClean="0">
              <a:solidFill>
                <a:schemeClr val="accent6">
                  <a:lumMod val="60000"/>
                  <a:lumOff val="40000"/>
                </a:schemeClr>
              </a:solidFill>
            </a:endParaRPr>
          </a:p>
          <a:p>
            <a:pPr marL="971550" lvl="1" indent="-514350">
              <a:buFont typeface="+mj-lt"/>
              <a:buAutoNum type="arabicPeriod"/>
            </a:pPr>
            <a:r>
              <a:rPr lang="en-IE" sz="2800" dirty="0" smtClean="0">
                <a:solidFill>
                  <a:schemeClr val="accent6">
                    <a:lumMod val="60000"/>
                    <a:lumOff val="40000"/>
                  </a:schemeClr>
                </a:solidFill>
              </a:rPr>
              <a:t>1950’s to 80’s</a:t>
            </a:r>
          </a:p>
          <a:p>
            <a:pPr marL="1428750" lvl="2" indent="-514350">
              <a:buFont typeface="Arial" panose="020B0604020202020204" pitchFamily="34" charset="0"/>
              <a:buChar char="•"/>
            </a:pPr>
            <a:r>
              <a:rPr lang="en-IE" sz="2800" dirty="0" smtClean="0">
                <a:solidFill>
                  <a:schemeClr val="accent6">
                    <a:lumMod val="60000"/>
                    <a:lumOff val="40000"/>
                  </a:schemeClr>
                </a:solidFill>
              </a:rPr>
              <a:t>Salmon fisheries and experimental collections - </a:t>
            </a:r>
            <a:r>
              <a:rPr lang="en-IE" sz="2800" dirty="0">
                <a:solidFill>
                  <a:schemeClr val="accent6">
                    <a:lumMod val="60000"/>
                    <a:lumOff val="40000"/>
                  </a:schemeClr>
                </a:solidFill>
              </a:rPr>
              <a:t>Eileen </a:t>
            </a:r>
            <a:r>
              <a:rPr lang="en-IE" sz="2800" dirty="0" err="1">
                <a:solidFill>
                  <a:schemeClr val="accent6">
                    <a:lumMod val="60000"/>
                    <a:lumOff val="40000"/>
                  </a:schemeClr>
                </a:solidFill>
              </a:rPr>
              <a:t>Twomey</a:t>
            </a:r>
            <a:r>
              <a:rPr lang="en-IE" sz="2800" dirty="0">
                <a:solidFill>
                  <a:schemeClr val="accent6">
                    <a:lumMod val="60000"/>
                    <a:lumOff val="40000"/>
                  </a:schemeClr>
                </a:solidFill>
              </a:rPr>
              <a:t> </a:t>
            </a:r>
            <a:r>
              <a:rPr lang="en-IE" sz="2800" dirty="0" smtClean="0">
                <a:solidFill>
                  <a:schemeClr val="accent6">
                    <a:lumMod val="60000"/>
                    <a:lumOff val="40000"/>
                  </a:schemeClr>
                </a:solidFill>
              </a:rPr>
              <a:t>, John Browne</a:t>
            </a:r>
          </a:p>
          <a:p>
            <a:pPr marL="971550" lvl="1" indent="-514350">
              <a:buFont typeface="+mj-lt"/>
              <a:buAutoNum type="arabicPeriod"/>
            </a:pPr>
            <a:r>
              <a:rPr lang="en-IE" sz="2800" dirty="0" smtClean="0">
                <a:solidFill>
                  <a:schemeClr val="accent6">
                    <a:lumMod val="40000"/>
                    <a:lumOff val="60000"/>
                  </a:schemeClr>
                </a:solidFill>
              </a:rPr>
              <a:t>1980’s to present </a:t>
            </a:r>
          </a:p>
          <a:p>
            <a:pPr marL="1428750" lvl="2" indent="-514350">
              <a:buFont typeface="Arial" panose="020B0604020202020204" pitchFamily="34" charset="0"/>
              <a:buChar char="•"/>
            </a:pPr>
            <a:r>
              <a:rPr lang="en-IE" sz="2800" dirty="0" smtClean="0">
                <a:solidFill>
                  <a:schemeClr val="accent6">
                    <a:lumMod val="40000"/>
                    <a:lumOff val="60000"/>
                  </a:schemeClr>
                </a:solidFill>
              </a:rPr>
              <a:t>National Coded Wire tagging programme random samples- </a:t>
            </a:r>
            <a:r>
              <a:rPr lang="en-IE" sz="2800" dirty="0">
                <a:solidFill>
                  <a:schemeClr val="accent6">
                    <a:lumMod val="40000"/>
                    <a:lumOff val="60000"/>
                  </a:schemeClr>
                </a:solidFill>
              </a:rPr>
              <a:t>John </a:t>
            </a:r>
            <a:r>
              <a:rPr lang="en-IE" sz="2800" dirty="0" smtClean="0">
                <a:solidFill>
                  <a:schemeClr val="accent6">
                    <a:lumMod val="40000"/>
                    <a:lumOff val="60000"/>
                  </a:schemeClr>
                </a:solidFill>
              </a:rPr>
              <a:t>Browne, NÓM</a:t>
            </a:r>
          </a:p>
          <a:p>
            <a:pPr lvl="1"/>
            <a:r>
              <a:rPr lang="en-IE" sz="2800" dirty="0" smtClean="0">
                <a:solidFill>
                  <a:prstClr val="black"/>
                </a:solidFill>
              </a:rPr>
              <a:t>4.</a:t>
            </a:r>
            <a:r>
              <a:rPr lang="en-IE" sz="2800" dirty="0">
                <a:solidFill>
                  <a:prstClr val="black"/>
                </a:solidFill>
              </a:rPr>
              <a:t>	</a:t>
            </a:r>
            <a:r>
              <a:rPr lang="en-IE" sz="2800" dirty="0" err="1">
                <a:solidFill>
                  <a:prstClr val="black"/>
                </a:solidFill>
              </a:rPr>
              <a:t>Burrishoole</a:t>
            </a:r>
            <a:r>
              <a:rPr lang="en-IE" sz="2800" dirty="0">
                <a:solidFill>
                  <a:prstClr val="black"/>
                </a:solidFill>
              </a:rPr>
              <a:t> Time Series 1950’s – present (Chris Mills, K. Whelan, R. Poole) </a:t>
            </a:r>
          </a:p>
          <a:p>
            <a:pPr lvl="2"/>
            <a:r>
              <a:rPr lang="en-IE" sz="3200" dirty="0" smtClean="0"/>
              <a:t>Mainly research and long term monitoring</a:t>
            </a:r>
          </a:p>
        </p:txBody>
      </p:sp>
      <p:pic>
        <p:nvPicPr>
          <p:cNvPr id="14" name="Picture 13"/>
          <p:cNvPicPr>
            <a:picLocks noChangeAspect="1"/>
          </p:cNvPicPr>
          <p:nvPr/>
        </p:nvPicPr>
        <p:blipFill rotWithShape="1">
          <a:blip r:embed="rId2"/>
          <a:srcRect r="537" b="17364"/>
          <a:stretch/>
        </p:blipFill>
        <p:spPr>
          <a:xfrm>
            <a:off x="10620102" y="186396"/>
            <a:ext cx="1387372" cy="1130656"/>
          </a:xfrm>
          <a:prstGeom prst="rect">
            <a:avLst/>
          </a:prstGeom>
        </p:spPr>
      </p:pic>
    </p:spTree>
    <p:extLst>
      <p:ext uri="{BB962C8B-B14F-4D97-AF65-F5344CB8AC3E}">
        <p14:creationId xmlns:p14="http://schemas.microsoft.com/office/powerpoint/2010/main" val="1456244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A3D426-8129-4430-811A-2DD7376CE87E}" type="slidenum">
              <a:rPr lang="en-IE" smtClean="0"/>
              <a:t>24</a:t>
            </a:fld>
            <a:endParaRPr lang="en-IE"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25546" y="1166187"/>
            <a:ext cx="5358384" cy="4018788"/>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7379851" y="929391"/>
            <a:ext cx="5204697" cy="3903523"/>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111323" y="1613362"/>
            <a:ext cx="4370832" cy="3278124"/>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t="6784"/>
          <a:stretch/>
        </p:blipFill>
        <p:spPr>
          <a:xfrm rot="5400000">
            <a:off x="73512" y="1411790"/>
            <a:ext cx="6035040" cy="4219201"/>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45634" y="2649884"/>
            <a:ext cx="4664617" cy="3498463"/>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70876" y="381410"/>
            <a:ext cx="4998720" cy="3749040"/>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264777" y="2779599"/>
            <a:ext cx="4189358" cy="3142019"/>
          </a:xfrm>
          <a:prstGeom prst="rect">
            <a:avLst/>
          </a:prstGeom>
        </p:spPr>
      </p:pic>
      <p:pic>
        <p:nvPicPr>
          <p:cNvPr id="19" name="Picture 18"/>
          <p:cNvPicPr>
            <a:picLocks noChangeAspect="1"/>
          </p:cNvPicPr>
          <p:nvPr/>
        </p:nvPicPr>
        <p:blipFill rotWithShape="1">
          <a:blip r:embed="rId9">
            <a:extLst>
              <a:ext uri="{28A0092B-C50C-407E-A947-70E740481C1C}">
                <a14:useLocalDpi xmlns:a14="http://schemas.microsoft.com/office/drawing/2010/main" val="0"/>
              </a:ext>
            </a:extLst>
          </a:blip>
          <a:srcRect l="21321"/>
          <a:stretch/>
        </p:blipFill>
        <p:spPr>
          <a:xfrm>
            <a:off x="1379242" y="374107"/>
            <a:ext cx="4069221" cy="3878925"/>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96739" y="3438283"/>
            <a:ext cx="3892975" cy="2919731"/>
          </a:xfrm>
          <a:prstGeom prst="rect">
            <a:avLst/>
          </a:prstGeom>
        </p:spPr>
      </p:pic>
      <p:sp>
        <p:nvSpPr>
          <p:cNvPr id="13" name="TextBox 12"/>
          <p:cNvSpPr txBox="1"/>
          <p:nvPr/>
        </p:nvSpPr>
        <p:spPr>
          <a:xfrm>
            <a:off x="10418312" y="5685496"/>
            <a:ext cx="1735015"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600" dirty="0" smtClean="0"/>
              <a:t>A. The Collection</a:t>
            </a:r>
            <a:endParaRPr lang="en-IE" sz="1600" dirty="0"/>
          </a:p>
        </p:txBody>
      </p:sp>
    </p:spTree>
    <p:extLst>
      <p:ext uri="{BB962C8B-B14F-4D97-AF65-F5344CB8AC3E}">
        <p14:creationId xmlns:p14="http://schemas.microsoft.com/office/powerpoint/2010/main" val="30810844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2944" y="227887"/>
            <a:ext cx="10935220" cy="6417779"/>
          </a:xfrm>
          <a:prstGeom prst="rect">
            <a:avLst/>
          </a:prstGeom>
        </p:spPr>
      </p:pic>
      <p:sp>
        <p:nvSpPr>
          <p:cNvPr id="6" name="Slide Number Placeholder 5"/>
          <p:cNvSpPr>
            <a:spLocks noGrp="1"/>
          </p:cNvSpPr>
          <p:nvPr>
            <p:ph type="sldNum" sz="quarter" idx="12"/>
          </p:nvPr>
        </p:nvSpPr>
        <p:spPr/>
        <p:txBody>
          <a:bodyPr/>
          <a:lstStyle/>
          <a:p>
            <a:fld id="{732629F3-4B69-44FB-B4DF-14EB97A74C3F}" type="slidenum">
              <a:rPr lang="en-IE" smtClean="0"/>
              <a:t>25</a:t>
            </a:fld>
            <a:endParaRPr lang="en-IE"/>
          </a:p>
        </p:txBody>
      </p:sp>
    </p:spTree>
    <p:extLst>
      <p:ext uri="{BB962C8B-B14F-4D97-AF65-F5344CB8AC3E}">
        <p14:creationId xmlns:p14="http://schemas.microsoft.com/office/powerpoint/2010/main" val="20806046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sz="5400" dirty="0" smtClean="0"/>
              <a:t>WP1 Deliverables</a:t>
            </a:r>
            <a:endParaRPr lang="en-IE" sz="5400" dirty="0"/>
          </a:p>
        </p:txBody>
      </p:sp>
      <p:sp>
        <p:nvSpPr>
          <p:cNvPr id="3" name="Content Placeholder 2"/>
          <p:cNvSpPr>
            <a:spLocks noGrp="1"/>
          </p:cNvSpPr>
          <p:nvPr>
            <p:ph idx="1"/>
          </p:nvPr>
        </p:nvSpPr>
        <p:spPr>
          <a:xfrm>
            <a:off x="753979" y="1586374"/>
            <a:ext cx="5909785" cy="4351338"/>
          </a:xfrm>
        </p:spPr>
        <p:txBody>
          <a:bodyPr>
            <a:normAutofit/>
          </a:bodyPr>
          <a:lstStyle/>
          <a:p>
            <a:pPr marL="914400" lvl="1" indent="-457200">
              <a:lnSpc>
                <a:spcPct val="200000"/>
              </a:lnSpc>
              <a:buFont typeface="+mj-lt"/>
              <a:buAutoNum type="arabicPeriod"/>
            </a:pPr>
            <a:r>
              <a:rPr lang="en-IE" sz="3200" dirty="0" smtClean="0"/>
              <a:t>Sample Repository </a:t>
            </a:r>
          </a:p>
          <a:p>
            <a:pPr marL="914400" lvl="1" indent="-457200">
              <a:lnSpc>
                <a:spcPct val="200000"/>
              </a:lnSpc>
              <a:buFont typeface="+mj-lt"/>
              <a:buAutoNum type="arabicPeriod"/>
            </a:pPr>
            <a:r>
              <a:rPr lang="en-IE" sz="3200" dirty="0" smtClean="0"/>
              <a:t>Samples &amp; Image Database</a:t>
            </a:r>
          </a:p>
          <a:p>
            <a:pPr marL="457200" lvl="1" indent="0">
              <a:lnSpc>
                <a:spcPct val="200000"/>
              </a:lnSpc>
              <a:buNone/>
            </a:pPr>
            <a:r>
              <a:rPr lang="en-IE" sz="3200" dirty="0" smtClean="0"/>
              <a:t>Elizabeth Tray</a:t>
            </a:r>
          </a:p>
        </p:txBody>
      </p:sp>
      <p:pic>
        <p:nvPicPr>
          <p:cNvPr id="6" name="Picture 5"/>
          <p:cNvPicPr>
            <a:picLocks noChangeAspect="1"/>
          </p:cNvPicPr>
          <p:nvPr/>
        </p:nvPicPr>
        <p:blipFill>
          <a:blip r:embed="rId2"/>
          <a:stretch>
            <a:fillRect/>
          </a:stretch>
        </p:blipFill>
        <p:spPr>
          <a:xfrm>
            <a:off x="6747985" y="1690688"/>
            <a:ext cx="5004829" cy="3753621"/>
          </a:xfrm>
          <a:prstGeom prst="rect">
            <a:avLst/>
          </a:prstGeom>
        </p:spPr>
      </p:pic>
    </p:spTree>
    <p:extLst>
      <p:ext uri="{BB962C8B-B14F-4D97-AF65-F5344CB8AC3E}">
        <p14:creationId xmlns:p14="http://schemas.microsoft.com/office/powerpoint/2010/main" val="12584662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03503"/>
            <a:ext cx="9144000" cy="995363"/>
          </a:xfrm>
        </p:spPr>
        <p:txBody>
          <a:bodyPr/>
          <a:lstStyle/>
          <a:p>
            <a:r>
              <a:rPr lang="en-IE" dirty="0" smtClean="0"/>
              <a:t>WP2  </a:t>
            </a:r>
            <a:r>
              <a:rPr lang="en-IE" sz="5400" dirty="0" smtClean="0"/>
              <a:t>Summary</a:t>
            </a:r>
            <a:endParaRPr lang="en-IE" sz="5400" dirty="0"/>
          </a:p>
        </p:txBody>
      </p:sp>
      <p:sp>
        <p:nvSpPr>
          <p:cNvPr id="3" name="Subtitle 2"/>
          <p:cNvSpPr>
            <a:spLocks noGrp="1"/>
          </p:cNvSpPr>
          <p:nvPr>
            <p:ph type="subTitle" idx="1"/>
          </p:nvPr>
        </p:nvSpPr>
        <p:spPr>
          <a:xfrm>
            <a:off x="1524000" y="2059236"/>
            <a:ext cx="9144000" cy="1655762"/>
          </a:xfrm>
        </p:spPr>
        <p:txBody>
          <a:bodyPr/>
          <a:lstStyle/>
          <a:p>
            <a:r>
              <a:rPr lang="en-IE" i="1" dirty="0" smtClean="0"/>
              <a:t>Using advanced statistical methods to model biological responses to catchment and oceanic change </a:t>
            </a:r>
          </a:p>
          <a:p>
            <a:r>
              <a:rPr lang="en-IE" i="1" dirty="0" smtClean="0"/>
              <a:t>Dr Louise Vaughan</a:t>
            </a:r>
            <a:endParaRPr lang="en-IE" i="1" dirty="0"/>
          </a:p>
        </p:txBody>
      </p:sp>
      <p:grpSp>
        <p:nvGrpSpPr>
          <p:cNvPr id="6" name="Group 5"/>
          <p:cNvGrpSpPr/>
          <p:nvPr/>
        </p:nvGrpSpPr>
        <p:grpSpPr>
          <a:xfrm>
            <a:off x="296770" y="4053491"/>
            <a:ext cx="11598460" cy="1952244"/>
            <a:chOff x="90578" y="4064508"/>
            <a:chExt cx="11598460" cy="1952244"/>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674" t="14257" r="2186"/>
            <a:stretch/>
          </p:blipFill>
          <p:spPr>
            <a:xfrm>
              <a:off x="6053329" y="4064508"/>
              <a:ext cx="2970191" cy="195224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520" y="4064508"/>
              <a:ext cx="2665518" cy="1952244"/>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29220" t="24252" r="7181"/>
            <a:stretch/>
          </p:blipFill>
          <p:spPr>
            <a:xfrm>
              <a:off x="2752345" y="4069080"/>
              <a:ext cx="3300984" cy="1947672"/>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b="11365"/>
            <a:stretch/>
          </p:blipFill>
          <p:spPr>
            <a:xfrm>
              <a:off x="90578" y="4064508"/>
              <a:ext cx="2681979" cy="1952244"/>
            </a:xfrm>
            <a:prstGeom prst="rect">
              <a:avLst/>
            </a:prstGeom>
          </p:spPr>
        </p:pic>
      </p:grpSp>
    </p:spTree>
    <p:extLst>
      <p:ext uri="{BB962C8B-B14F-4D97-AF65-F5344CB8AC3E}">
        <p14:creationId xmlns:p14="http://schemas.microsoft.com/office/powerpoint/2010/main" val="7617155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E" dirty="0" smtClean="0"/>
              <a:t>WP 2 Deliverables </a:t>
            </a:r>
            <a:endParaRPr lang="en-IE" dirty="0"/>
          </a:p>
        </p:txBody>
      </p:sp>
      <p:sp>
        <p:nvSpPr>
          <p:cNvPr id="3" name="Content Placeholder 2"/>
          <p:cNvSpPr>
            <a:spLocks noGrp="1"/>
          </p:cNvSpPr>
          <p:nvPr>
            <p:ph idx="1"/>
          </p:nvPr>
        </p:nvSpPr>
        <p:spPr>
          <a:xfrm>
            <a:off x="838200" y="1825625"/>
            <a:ext cx="5446222" cy="4351338"/>
          </a:xfrm>
        </p:spPr>
        <p:txBody>
          <a:bodyPr>
            <a:normAutofit fontScale="77500" lnSpcReduction="20000"/>
          </a:bodyPr>
          <a:lstStyle/>
          <a:p>
            <a:r>
              <a:rPr lang="en-IE" dirty="0" smtClean="0">
                <a:solidFill>
                  <a:schemeClr val="bg1">
                    <a:lumMod val="75000"/>
                  </a:schemeClr>
                </a:solidFill>
              </a:rPr>
              <a:t>Capacity Building and Method Development </a:t>
            </a:r>
          </a:p>
          <a:p>
            <a:pPr marL="0" indent="0">
              <a:buNone/>
            </a:pPr>
            <a:endParaRPr lang="en-IE" dirty="0" smtClean="0">
              <a:solidFill>
                <a:schemeClr val="bg1">
                  <a:lumMod val="75000"/>
                </a:schemeClr>
              </a:solidFill>
            </a:endParaRPr>
          </a:p>
          <a:p>
            <a:r>
              <a:rPr lang="en-IE" dirty="0">
                <a:solidFill>
                  <a:schemeClr val="bg1">
                    <a:lumMod val="75000"/>
                  </a:schemeClr>
                </a:solidFill>
              </a:rPr>
              <a:t>Use scale growth trajectories from Atlantic Salmon to investigate declines in marine growth and survival and potential </a:t>
            </a:r>
            <a:r>
              <a:rPr lang="en-IE" dirty="0" smtClean="0">
                <a:solidFill>
                  <a:schemeClr val="bg1">
                    <a:lumMod val="75000"/>
                  </a:schemeClr>
                </a:solidFill>
              </a:rPr>
              <a:t>climate impacts</a:t>
            </a:r>
          </a:p>
          <a:p>
            <a:pPr marL="0" indent="0">
              <a:buNone/>
            </a:pPr>
            <a:endParaRPr lang="en-IE" dirty="0" smtClean="0">
              <a:solidFill>
                <a:schemeClr val="bg1">
                  <a:lumMod val="75000"/>
                </a:schemeClr>
              </a:solidFill>
            </a:endParaRPr>
          </a:p>
          <a:p>
            <a:r>
              <a:rPr lang="en-IE" dirty="0" smtClean="0">
                <a:solidFill>
                  <a:schemeClr val="bg1">
                    <a:lumMod val="75000"/>
                  </a:schemeClr>
                </a:solidFill>
              </a:rPr>
              <a:t>Relating patterns in annual growth increments of European Eel to temperature, productivity and meteorological conditions within the Burrishoole catchment</a:t>
            </a:r>
          </a:p>
          <a:p>
            <a:pPr marL="0" indent="0">
              <a:buNone/>
            </a:pPr>
            <a:endParaRPr lang="en-IE" dirty="0" smtClean="0">
              <a:solidFill>
                <a:schemeClr val="bg1">
                  <a:lumMod val="75000"/>
                </a:schemeClr>
              </a:solidFill>
            </a:endParaRPr>
          </a:p>
          <a:p>
            <a:r>
              <a:rPr lang="en-IE" dirty="0" smtClean="0">
                <a:solidFill>
                  <a:schemeClr val="bg1">
                    <a:lumMod val="75000"/>
                  </a:schemeClr>
                </a:solidFill>
              </a:rPr>
              <a:t>Exploration of management implications</a:t>
            </a:r>
            <a:endParaRPr lang="en-IE" dirty="0">
              <a:solidFill>
                <a:schemeClr val="bg1">
                  <a:lumMod val="75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58133">
            <a:off x="8362801" y="1371215"/>
            <a:ext cx="3297935" cy="1956775"/>
          </a:xfrm>
          <a:prstGeom prst="rect">
            <a:avLst/>
          </a:prstGeom>
        </p:spPr>
      </p:pic>
      <p:grpSp>
        <p:nvGrpSpPr>
          <p:cNvPr id="7" name="Group 6"/>
          <p:cNvGrpSpPr/>
          <p:nvPr/>
        </p:nvGrpSpPr>
        <p:grpSpPr>
          <a:xfrm rot="19671481">
            <a:off x="6634400" y="1973765"/>
            <a:ext cx="3580279" cy="2714479"/>
            <a:chOff x="7502848" y="2751776"/>
            <a:chExt cx="3580279" cy="2714479"/>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2848" y="2751776"/>
              <a:ext cx="3580279" cy="2499035"/>
            </a:xfrm>
            <a:prstGeom prst="rect">
              <a:avLst/>
            </a:prstGeom>
          </p:spPr>
        </p:pic>
        <p:sp>
          <p:nvSpPr>
            <p:cNvPr id="6" name="Rectangle 5"/>
            <p:cNvSpPr/>
            <p:nvPr/>
          </p:nvSpPr>
          <p:spPr>
            <a:xfrm>
              <a:off x="7502848" y="5250811"/>
              <a:ext cx="3580279" cy="215444"/>
            </a:xfrm>
            <a:prstGeom prst="rect">
              <a:avLst/>
            </a:prstGeom>
          </p:spPr>
          <p:txBody>
            <a:bodyPr wrap="square">
              <a:spAutoFit/>
            </a:bodyPr>
            <a:lstStyle/>
            <a:p>
              <a:r>
                <a:rPr lang="en-IE" sz="800" i="1" dirty="0" smtClean="0"/>
                <a:t>©  https</a:t>
              </a:r>
              <a:r>
                <a:rPr lang="en-IE" sz="800" i="1" dirty="0"/>
                <a:t>://spollack.wordpress.com/category/editorial-cartoons-and-questions/</a:t>
              </a:r>
            </a:p>
          </p:txBody>
        </p:sp>
      </p:gr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465420">
            <a:off x="8303729" y="3470604"/>
            <a:ext cx="3231276" cy="2423457"/>
          </a:xfrm>
          <a:prstGeom prst="rect">
            <a:avLst/>
          </a:prstGeom>
        </p:spPr>
      </p:pic>
      <p:grpSp>
        <p:nvGrpSpPr>
          <p:cNvPr id="11" name="Group 10"/>
          <p:cNvGrpSpPr/>
          <p:nvPr/>
        </p:nvGrpSpPr>
        <p:grpSpPr>
          <a:xfrm>
            <a:off x="6729395" y="1523504"/>
            <a:ext cx="4809209" cy="4771539"/>
            <a:chOff x="1008040" y="1468474"/>
            <a:chExt cx="4809209" cy="4771539"/>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8040" y="1468474"/>
              <a:ext cx="4809209" cy="4465257"/>
            </a:xfrm>
            <a:prstGeom prst="rect">
              <a:avLst/>
            </a:prstGeom>
          </p:spPr>
        </p:pic>
        <p:sp>
          <p:nvSpPr>
            <p:cNvPr id="10" name="Rectangle 9"/>
            <p:cNvSpPr/>
            <p:nvPr/>
          </p:nvSpPr>
          <p:spPr>
            <a:xfrm>
              <a:off x="1837379" y="5870681"/>
              <a:ext cx="2904257" cy="369332"/>
            </a:xfrm>
            <a:prstGeom prst="rect">
              <a:avLst/>
            </a:prstGeom>
          </p:spPr>
          <p:txBody>
            <a:bodyPr wrap="none">
              <a:spAutoFit/>
            </a:bodyPr>
            <a:lstStyle/>
            <a:p>
              <a:r>
                <a:rPr lang="en-IE" dirty="0" smtClean="0"/>
                <a:t>© http</a:t>
              </a:r>
              <a:r>
                <a:rPr lang="en-IE" dirty="0"/>
                <a:t>://</a:t>
              </a:r>
              <a:r>
                <a:rPr lang="en-IE" dirty="0" smtClean="0"/>
                <a:t>www.pewtrusts.org</a:t>
              </a:r>
              <a:endParaRPr lang="en-IE" dirty="0"/>
            </a:p>
          </p:txBody>
        </p:sp>
      </p:grpSp>
    </p:spTree>
    <p:extLst>
      <p:ext uri="{BB962C8B-B14F-4D97-AF65-F5344CB8AC3E}">
        <p14:creationId xmlns:p14="http://schemas.microsoft.com/office/powerpoint/2010/main" val="19344710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0000"/>
                                      </p:to>
                                    </p:animClr>
                                  </p:childTnLst>
                                  <p:subTnLst>
                                    <p:animClr clrSpc="rgb" dir="cw">
                                      <p:cBhvr override="childStyle">
                                        <p:cTn dur="1" fill="hold" display="0" masterRel="nextClick" afterEffect="1"/>
                                        <p:tgtEl>
                                          <p:spTgt spid="3">
                                            <p:txEl>
                                              <p:pRg st="0" end="0"/>
                                            </p:txEl>
                                          </p:spTgt>
                                        </p:tgtEl>
                                        <p:attrNameLst>
                                          <p:attrName>ppt_c</p:attrName>
                                        </p:attrNameLst>
                                      </p:cBhvr>
                                      <p:to>
                                        <a:srgbClr val="C0C0C0"/>
                                      </p:to>
                                    </p:animClr>
                                  </p:sub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grpId="0" nodeType="clickEffect">
                                  <p:stCondLst>
                                    <p:cond delay="0"/>
                                  </p:stCondLst>
                                  <p:childTnLst>
                                    <p:animClr clrSpc="rgb" dir="cw">
                                      <p:cBhvr override="childStyle">
                                        <p:cTn id="12" dur="500" fill="hold"/>
                                        <p:tgtEl>
                                          <p:spTgt spid="3">
                                            <p:txEl>
                                              <p:pRg st="2" end="2"/>
                                            </p:txEl>
                                          </p:spTgt>
                                        </p:tgtEl>
                                        <p:attrNameLst>
                                          <p:attrName>style.color</p:attrName>
                                        </p:attrNameLst>
                                      </p:cBhvr>
                                      <p:to>
                                        <a:schemeClr val="tx1"/>
                                      </p:to>
                                    </p:animClr>
                                  </p:childTnLst>
                                  <p:subTnLst>
                                    <p:animClr clrSpc="rgb" dir="cw">
                                      <p:cBhvr override="childStyle">
                                        <p:cTn dur="1" fill="hold" display="0" masterRel="nextClick" afterEffect="1"/>
                                        <p:tgtEl>
                                          <p:spTgt spid="3">
                                            <p:txEl>
                                              <p:pRg st="2" end="2"/>
                                            </p:txEl>
                                          </p:spTgt>
                                        </p:tgtEl>
                                        <p:attrNameLst>
                                          <p:attrName>ppt_c</p:attrName>
                                        </p:attrNameLst>
                                      </p:cBhvr>
                                      <p:to>
                                        <a:srgbClr val="C0C0C0"/>
                                      </p:to>
                                    </p:animClr>
                                  </p:sub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500" fill="hold"/>
                                        <p:tgtEl>
                                          <p:spTgt spid="3">
                                            <p:txEl>
                                              <p:pRg st="4" end="4"/>
                                            </p:txEl>
                                          </p:spTgt>
                                        </p:tgtEl>
                                        <p:attrNameLst>
                                          <p:attrName>style.color</p:attrName>
                                        </p:attrNameLst>
                                      </p:cBhvr>
                                      <p:to>
                                        <a:schemeClr val="tx1"/>
                                      </p:to>
                                    </p:animClr>
                                  </p:childTnLst>
                                  <p:subTnLst>
                                    <p:animClr clrSpc="rgb" dir="cw">
                                      <p:cBhvr override="childStyle">
                                        <p:cTn dur="1" fill="hold" display="0" masterRel="nextClick" afterEffect="1"/>
                                        <p:tgtEl>
                                          <p:spTgt spid="3">
                                            <p:txEl>
                                              <p:pRg st="4" end="4"/>
                                            </p:txEl>
                                          </p:spTgt>
                                        </p:tgtEl>
                                        <p:attrNameLst>
                                          <p:attrName>ppt_c</p:attrName>
                                        </p:attrNameLst>
                                      </p:cBhvr>
                                      <p:to>
                                        <a:srgbClr val="C0C0C0"/>
                                      </p:to>
                                    </p:animClr>
                                  </p:sub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mph" presetSubtype="2" fill="hold" grpId="0" nodeType="clickEffect">
                                  <p:stCondLst>
                                    <p:cond delay="0"/>
                                  </p:stCondLst>
                                  <p:childTnLst>
                                    <p:animClr clrSpc="rgb" dir="cw">
                                      <p:cBhvr override="childStyle">
                                        <p:cTn id="24" dur="500" fill="hold"/>
                                        <p:tgtEl>
                                          <p:spTgt spid="3">
                                            <p:txEl>
                                              <p:pRg st="6" end="6"/>
                                            </p:txEl>
                                          </p:spTgt>
                                        </p:tgtEl>
                                        <p:attrNameLst>
                                          <p:attrName>style.color</p:attrName>
                                        </p:attrNameLst>
                                      </p:cBhvr>
                                      <p:to>
                                        <a:schemeClr val="tx1"/>
                                      </p:to>
                                    </p:animClr>
                                  </p:childTnLst>
                                  <p:subTnLst>
                                    <p:animClr clrSpc="rgb" dir="cw">
                                      <p:cBhvr override="childStyle">
                                        <p:cTn dur="1" fill="hold" display="0" masterRel="nextClick" afterEffect="1"/>
                                        <p:tgtEl>
                                          <p:spTgt spid="3">
                                            <p:txEl>
                                              <p:pRg st="6" end="6"/>
                                            </p:txEl>
                                          </p:spTgt>
                                        </p:tgtEl>
                                        <p:attrNameLst>
                                          <p:attrName>ppt_c</p:attrName>
                                        </p:attrNameLst>
                                      </p:cBhvr>
                                      <p:to>
                                        <a:srgbClr val="C0C0C0"/>
                                      </p:to>
                                    </p:animClr>
                                  </p:sub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30323" y="186396"/>
            <a:ext cx="9689779" cy="4524315"/>
          </a:xfrm>
          <a:prstGeom prst="rect">
            <a:avLst/>
          </a:prstGeom>
          <a:noFill/>
        </p:spPr>
        <p:txBody>
          <a:bodyPr wrap="square" rtlCol="0">
            <a:spAutoFit/>
          </a:bodyPr>
          <a:lstStyle/>
          <a:p>
            <a:pPr algn="ctr"/>
            <a:r>
              <a:rPr lang="en-IE" sz="3200" dirty="0" smtClean="0"/>
              <a:t>Where did it originate from ?</a:t>
            </a:r>
          </a:p>
          <a:p>
            <a:pPr algn="ctr"/>
            <a:endParaRPr lang="en-IE" sz="3200" dirty="0" smtClean="0"/>
          </a:p>
          <a:p>
            <a:pPr marL="971550" lvl="1" indent="-514350">
              <a:buFont typeface="+mj-lt"/>
              <a:buAutoNum type="arabicPeriod"/>
            </a:pPr>
            <a:r>
              <a:rPr lang="en-IE" sz="2800" dirty="0" smtClean="0"/>
              <a:t>1930’s to 60’s</a:t>
            </a:r>
          </a:p>
          <a:p>
            <a:pPr marL="1428750" lvl="2" indent="-514350">
              <a:buFont typeface="Arial" panose="020B0604020202020204" pitchFamily="34" charset="0"/>
              <a:buChar char="•"/>
            </a:pPr>
            <a:r>
              <a:rPr lang="en-IE" sz="2800" dirty="0" smtClean="0"/>
              <a:t>Salmon Fisheries collections</a:t>
            </a:r>
            <a:r>
              <a:rPr lang="en-IE" sz="2800" dirty="0"/>
              <a:t> </a:t>
            </a:r>
            <a:r>
              <a:rPr lang="en-IE" sz="2800" dirty="0" smtClean="0"/>
              <a:t>- Arthur </a:t>
            </a:r>
            <a:r>
              <a:rPr lang="en-IE" sz="2800" dirty="0"/>
              <a:t>Went </a:t>
            </a:r>
            <a:endParaRPr lang="en-IE" sz="2800" dirty="0" smtClean="0"/>
          </a:p>
          <a:p>
            <a:pPr marL="1428750" lvl="2" indent="-514350">
              <a:buFont typeface="Arial" panose="020B0604020202020204" pitchFamily="34" charset="0"/>
              <a:buChar char="•"/>
            </a:pPr>
            <a:r>
              <a:rPr lang="en-IE" sz="2800" dirty="0" smtClean="0"/>
              <a:t>Age and growth, longevity, biological characteristics</a:t>
            </a:r>
          </a:p>
          <a:p>
            <a:pPr marL="971550" lvl="1" indent="-514350">
              <a:buFont typeface="+mj-lt"/>
              <a:buAutoNum type="arabicPeriod"/>
            </a:pPr>
            <a:r>
              <a:rPr lang="en-IE" sz="2800" dirty="0" smtClean="0"/>
              <a:t>1950’s to 70’s</a:t>
            </a:r>
          </a:p>
          <a:p>
            <a:pPr marL="1428750" lvl="2" indent="-514350">
              <a:buFont typeface="Arial" panose="020B0604020202020204" pitchFamily="34" charset="0"/>
              <a:buChar char="•"/>
            </a:pPr>
            <a:r>
              <a:rPr lang="en-IE" sz="2800" dirty="0" smtClean="0"/>
              <a:t>Salmon fisheries and experimental collections (e.g. liming acidic waters to enhance salmon juvenile growth - </a:t>
            </a:r>
            <a:r>
              <a:rPr lang="en-IE" sz="2800" dirty="0"/>
              <a:t>Eileen </a:t>
            </a:r>
            <a:r>
              <a:rPr lang="en-IE" sz="2800" dirty="0" err="1"/>
              <a:t>Twomey</a:t>
            </a:r>
            <a:r>
              <a:rPr lang="en-IE" sz="2800" dirty="0"/>
              <a:t> </a:t>
            </a:r>
            <a:endParaRPr lang="en-IE" sz="2800" dirty="0" smtClean="0"/>
          </a:p>
          <a:p>
            <a:pPr lvl="2"/>
            <a:endParaRPr lang="en-IE" sz="2800" dirty="0"/>
          </a:p>
        </p:txBody>
      </p:sp>
      <p:pic>
        <p:nvPicPr>
          <p:cNvPr id="14" name="Picture 13"/>
          <p:cNvPicPr>
            <a:picLocks noChangeAspect="1"/>
          </p:cNvPicPr>
          <p:nvPr/>
        </p:nvPicPr>
        <p:blipFill rotWithShape="1">
          <a:blip r:embed="rId2"/>
          <a:srcRect r="537" b="17364"/>
          <a:stretch/>
        </p:blipFill>
        <p:spPr>
          <a:xfrm>
            <a:off x="10620102" y="186396"/>
            <a:ext cx="1387372" cy="1130656"/>
          </a:xfrm>
          <a:prstGeom prst="rect">
            <a:avLst/>
          </a:prstGeom>
        </p:spPr>
      </p:pic>
    </p:spTree>
    <p:extLst>
      <p:ext uri="{BB962C8B-B14F-4D97-AF65-F5344CB8AC3E}">
        <p14:creationId xmlns:p14="http://schemas.microsoft.com/office/powerpoint/2010/main" val="25823559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537" b="17364"/>
          <a:stretch/>
        </p:blipFill>
        <p:spPr>
          <a:xfrm>
            <a:off x="11116844" y="130628"/>
            <a:ext cx="942881" cy="768412"/>
          </a:xfrm>
          <a:prstGeom prst="rect">
            <a:avLst/>
          </a:prstGeom>
        </p:spPr>
      </p:pic>
      <p:pic>
        <p:nvPicPr>
          <p:cNvPr id="2" name="Picture 1"/>
          <p:cNvPicPr>
            <a:picLocks noChangeAspect="1"/>
          </p:cNvPicPr>
          <p:nvPr/>
        </p:nvPicPr>
        <p:blipFill>
          <a:blip r:embed="rId3"/>
          <a:stretch>
            <a:fillRect/>
          </a:stretch>
        </p:blipFill>
        <p:spPr>
          <a:xfrm>
            <a:off x="2405999" y="87749"/>
            <a:ext cx="7380001" cy="6682501"/>
          </a:xfrm>
          <a:prstGeom prst="rect">
            <a:avLst/>
          </a:prstGeom>
        </p:spPr>
      </p:pic>
    </p:spTree>
    <p:extLst>
      <p:ext uri="{BB962C8B-B14F-4D97-AF65-F5344CB8AC3E}">
        <p14:creationId xmlns:p14="http://schemas.microsoft.com/office/powerpoint/2010/main" val="29507743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537" b="17364"/>
          <a:stretch/>
        </p:blipFill>
        <p:spPr>
          <a:xfrm>
            <a:off x="11116844" y="130628"/>
            <a:ext cx="942881" cy="768412"/>
          </a:xfrm>
          <a:prstGeom prst="rect">
            <a:avLst/>
          </a:prstGeom>
        </p:spPr>
      </p:pic>
      <p:pic>
        <p:nvPicPr>
          <p:cNvPr id="2" name="Picture 1"/>
          <p:cNvPicPr>
            <a:picLocks noChangeAspect="1"/>
          </p:cNvPicPr>
          <p:nvPr/>
        </p:nvPicPr>
        <p:blipFill>
          <a:blip r:embed="rId3"/>
          <a:stretch>
            <a:fillRect/>
          </a:stretch>
        </p:blipFill>
        <p:spPr>
          <a:xfrm>
            <a:off x="3060192" y="0"/>
            <a:ext cx="5590068" cy="6699612"/>
          </a:xfrm>
          <a:prstGeom prst="rect">
            <a:avLst/>
          </a:prstGeom>
        </p:spPr>
      </p:pic>
      <p:sp>
        <p:nvSpPr>
          <p:cNvPr id="3" name="Oval 2"/>
          <p:cNvSpPr/>
          <p:nvPr/>
        </p:nvSpPr>
        <p:spPr>
          <a:xfrm>
            <a:off x="2901696" y="5059680"/>
            <a:ext cx="5462016" cy="1011936"/>
          </a:xfrm>
          <a:prstGeom prst="ellipse">
            <a:avLst/>
          </a:prstGeom>
          <a:noFill/>
          <a:ln w="57150">
            <a:solidFill>
              <a:srgbClr val="FFFF00"/>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Oval 4"/>
          <p:cNvSpPr/>
          <p:nvPr/>
        </p:nvSpPr>
        <p:spPr>
          <a:xfrm>
            <a:off x="3060193" y="3316867"/>
            <a:ext cx="5958548" cy="1280185"/>
          </a:xfrm>
          <a:prstGeom prst="ellipse">
            <a:avLst/>
          </a:prstGeom>
          <a:noFill/>
          <a:ln w="57150"/>
          <a:effectLst>
            <a:glow rad="1397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E"/>
          </a:p>
        </p:txBody>
      </p:sp>
    </p:spTree>
    <p:extLst>
      <p:ext uri="{BB962C8B-B14F-4D97-AF65-F5344CB8AC3E}">
        <p14:creationId xmlns:p14="http://schemas.microsoft.com/office/powerpoint/2010/main" val="30304912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85626" y="70090"/>
            <a:ext cx="4381981" cy="6787910"/>
          </a:xfrm>
          <a:prstGeom prst="rect">
            <a:avLst/>
          </a:prstGeom>
        </p:spPr>
      </p:pic>
      <p:pic>
        <p:nvPicPr>
          <p:cNvPr id="3" name="Picture 2"/>
          <p:cNvPicPr>
            <a:picLocks noChangeAspect="1"/>
          </p:cNvPicPr>
          <p:nvPr/>
        </p:nvPicPr>
        <p:blipFill>
          <a:blip r:embed="rId3"/>
          <a:stretch>
            <a:fillRect/>
          </a:stretch>
        </p:blipFill>
        <p:spPr>
          <a:xfrm>
            <a:off x="462599" y="269498"/>
            <a:ext cx="6390001" cy="5636251"/>
          </a:xfrm>
          <a:prstGeom prst="rect">
            <a:avLst/>
          </a:prstGeom>
        </p:spPr>
      </p:pic>
    </p:spTree>
    <p:extLst>
      <p:ext uri="{BB962C8B-B14F-4D97-AF65-F5344CB8AC3E}">
        <p14:creationId xmlns:p14="http://schemas.microsoft.com/office/powerpoint/2010/main" val="39714580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6641" y="93050"/>
            <a:ext cx="5565342" cy="6858000"/>
          </a:xfrm>
          <a:prstGeom prst="rect">
            <a:avLst/>
          </a:prstGeom>
        </p:spPr>
      </p:pic>
      <p:sp>
        <p:nvSpPr>
          <p:cNvPr id="3" name="Rectangle 2"/>
          <p:cNvSpPr/>
          <p:nvPr/>
        </p:nvSpPr>
        <p:spPr>
          <a:xfrm>
            <a:off x="204590" y="805014"/>
            <a:ext cx="4804137" cy="4893647"/>
          </a:xfrm>
          <a:prstGeom prst="rect">
            <a:avLst/>
          </a:prstGeom>
        </p:spPr>
        <p:txBody>
          <a:bodyPr wrap="square">
            <a:spAutoFit/>
          </a:bodyPr>
          <a:lstStyle/>
          <a:p>
            <a:r>
              <a:rPr lang="en-US" sz="2400" dirty="0" smtClean="0"/>
              <a:t>“When </a:t>
            </a:r>
            <a:r>
              <a:rPr lang="en-US" sz="2400" dirty="0"/>
              <a:t>dealing </a:t>
            </a:r>
            <a:r>
              <a:rPr lang="en-US" sz="2400" dirty="0" smtClean="0"/>
              <a:t>with </a:t>
            </a:r>
            <a:r>
              <a:rPr lang="en-US" sz="2400" dirty="0"/>
              <a:t>the investigations of salmon of other Irish River's </a:t>
            </a:r>
            <a:r>
              <a:rPr lang="en-US" sz="2400" dirty="0" smtClean="0"/>
              <a:t>…. could </a:t>
            </a:r>
            <a:r>
              <a:rPr lang="en-US" sz="2400" dirty="0"/>
              <a:t>be divided into natural groups, namely, one group containing those fish which showed </a:t>
            </a:r>
            <a:r>
              <a:rPr lang="en-US" sz="2400" dirty="0" smtClean="0"/>
              <a:t>their </a:t>
            </a:r>
            <a:r>
              <a:rPr lang="en-US" sz="2400" dirty="0"/>
              <a:t>scales more than two new rings of growth in fresh water in the spring prior to migration as a </a:t>
            </a:r>
            <a:r>
              <a:rPr lang="en-US" sz="2400" dirty="0" err="1"/>
              <a:t>smolt</a:t>
            </a:r>
            <a:r>
              <a:rPr lang="en-US" sz="2400" dirty="0"/>
              <a:t>, termed for convenience, type B </a:t>
            </a:r>
            <a:r>
              <a:rPr lang="en-US" sz="2400" dirty="0" err="1"/>
              <a:t>smolts</a:t>
            </a:r>
            <a:r>
              <a:rPr lang="en-US" sz="2400" dirty="0"/>
              <a:t>; and a second group which showed little or no growth in fresh water in the spring prior to migration as a </a:t>
            </a:r>
            <a:r>
              <a:rPr lang="en-US" sz="2400" dirty="0" err="1"/>
              <a:t>smolt</a:t>
            </a:r>
            <a:r>
              <a:rPr lang="en-US" sz="2400" dirty="0"/>
              <a:t>, termed type A </a:t>
            </a:r>
            <a:r>
              <a:rPr lang="en-US" sz="2400" dirty="0" err="1" smtClean="0"/>
              <a:t>smolts</a:t>
            </a:r>
            <a:r>
              <a:rPr lang="en-US" sz="2400" dirty="0" smtClean="0"/>
              <a:t>”</a:t>
            </a:r>
            <a:endParaRPr lang="en-IE" sz="2400" dirty="0"/>
          </a:p>
        </p:txBody>
      </p:sp>
    </p:spTree>
    <p:extLst>
      <p:ext uri="{BB962C8B-B14F-4D97-AF65-F5344CB8AC3E}">
        <p14:creationId xmlns:p14="http://schemas.microsoft.com/office/powerpoint/2010/main" val="25729883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88646"/>
            <a:ext cx="10515600" cy="4351338"/>
          </a:xfrm>
        </p:spPr>
        <p:txBody>
          <a:bodyPr/>
          <a:lstStyle/>
          <a:p>
            <a:r>
              <a:rPr lang="en-IE" dirty="0" smtClean="0"/>
              <a:t>Scale collection, cleaning, mounting, reading and analyses are time </a:t>
            </a:r>
            <a:r>
              <a:rPr lang="en-IE" dirty="0"/>
              <a:t>c</a:t>
            </a:r>
            <a:r>
              <a:rPr lang="en-IE" dirty="0" smtClean="0"/>
              <a:t>onsuming so regular use of scales and there collection declined throughout the 80’s and 90’s </a:t>
            </a:r>
            <a:endParaRPr lang="en-IE" dirty="0"/>
          </a:p>
        </p:txBody>
      </p:sp>
    </p:spTree>
    <p:extLst>
      <p:ext uri="{BB962C8B-B14F-4D97-AF65-F5344CB8AC3E}">
        <p14:creationId xmlns:p14="http://schemas.microsoft.com/office/powerpoint/2010/main" val="10126953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6011" y="173105"/>
            <a:ext cx="5214036" cy="3104841"/>
          </a:xfrm>
          <a:prstGeom prst="rect">
            <a:avLst/>
          </a:prstGeom>
        </p:spPr>
      </p:pic>
      <p:pic>
        <p:nvPicPr>
          <p:cNvPr id="3" name="Picture 2"/>
          <p:cNvPicPr>
            <a:picLocks noChangeAspect="1"/>
          </p:cNvPicPr>
          <p:nvPr/>
        </p:nvPicPr>
        <p:blipFill>
          <a:blip r:embed="rId3"/>
          <a:stretch>
            <a:fillRect/>
          </a:stretch>
        </p:blipFill>
        <p:spPr>
          <a:xfrm>
            <a:off x="696035" y="3277946"/>
            <a:ext cx="3875226" cy="3379763"/>
          </a:xfrm>
          <a:prstGeom prst="rect">
            <a:avLst/>
          </a:prstGeom>
        </p:spPr>
      </p:pic>
      <p:pic>
        <p:nvPicPr>
          <p:cNvPr id="4" name="Picture 3"/>
          <p:cNvPicPr>
            <a:picLocks noChangeAspect="1"/>
          </p:cNvPicPr>
          <p:nvPr/>
        </p:nvPicPr>
        <p:blipFill>
          <a:blip r:embed="rId4"/>
          <a:stretch>
            <a:fillRect/>
          </a:stretch>
        </p:blipFill>
        <p:spPr>
          <a:xfrm>
            <a:off x="5910071" y="409433"/>
            <a:ext cx="5335684" cy="4950537"/>
          </a:xfrm>
          <a:prstGeom prst="rect">
            <a:avLst/>
          </a:prstGeom>
        </p:spPr>
      </p:pic>
      <p:sp>
        <p:nvSpPr>
          <p:cNvPr id="5" name="TextBox 4"/>
          <p:cNvSpPr txBox="1"/>
          <p:nvPr/>
        </p:nvSpPr>
        <p:spPr>
          <a:xfrm>
            <a:off x="6086901" y="5663821"/>
            <a:ext cx="4954138" cy="646331"/>
          </a:xfrm>
          <a:prstGeom prst="rect">
            <a:avLst/>
          </a:prstGeom>
          <a:noFill/>
        </p:spPr>
        <p:txBody>
          <a:bodyPr wrap="square" rtlCol="0">
            <a:spAutoFit/>
          </a:bodyPr>
          <a:lstStyle/>
          <a:p>
            <a:r>
              <a:rPr lang="en-IE" dirty="0" err="1" smtClean="0"/>
              <a:t>Intercirculi</a:t>
            </a:r>
            <a:r>
              <a:rPr lang="en-IE" dirty="0" smtClean="0"/>
              <a:t> distances</a:t>
            </a:r>
          </a:p>
          <a:p>
            <a:r>
              <a:rPr lang="en-IE" dirty="0" err="1" smtClean="0"/>
              <a:t>Circuli</a:t>
            </a:r>
            <a:r>
              <a:rPr lang="en-IE" dirty="0" smtClean="0"/>
              <a:t> count</a:t>
            </a:r>
            <a:endParaRPr lang="en-IE" dirty="0"/>
          </a:p>
        </p:txBody>
      </p:sp>
    </p:spTree>
    <p:extLst>
      <p:ext uri="{BB962C8B-B14F-4D97-AF65-F5344CB8AC3E}">
        <p14:creationId xmlns:p14="http://schemas.microsoft.com/office/powerpoint/2010/main" val="19357660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2611</TotalTime>
  <Words>1017</Words>
  <Application>Microsoft Office PowerPoint</Application>
  <PresentationFormat>Widescreen</PresentationFormat>
  <Paragraphs>190</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Times New Roman</vt:lpstr>
      <vt:lpstr>Times-Bold</vt:lpstr>
      <vt:lpstr>Times-BoldItalic</vt:lpstr>
      <vt:lpstr>Office Theme</vt:lpstr>
      <vt:lpstr>Unlocking The Archive </vt:lpstr>
      <vt:lpstr> Unlocking The Archive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Rivers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WP1 Deliverables</vt:lpstr>
      <vt:lpstr>WP2  Summary</vt:lpstr>
      <vt:lpstr>WP 2 Deliverables </vt:lpstr>
    </vt:vector>
  </TitlesOfParts>
  <Company>Marine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Elizabeth Tray (ext)</dc:creator>
  <cp:lastModifiedBy>Louise Vaughan (ext)</cp:lastModifiedBy>
  <cp:revision>303</cp:revision>
  <dcterms:created xsi:type="dcterms:W3CDTF">2018-03-20T12:39:43Z</dcterms:created>
  <dcterms:modified xsi:type="dcterms:W3CDTF">2022-04-29T09:18:59Z</dcterms:modified>
</cp:coreProperties>
</file>